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3" r:id="rId8"/>
    <p:sldId id="267" r:id="rId9"/>
    <p:sldId id="264" r:id="rId10"/>
  </p:sldIdLst>
  <p:sldSz cx="9144000" cy="6858000" type="screen4x3"/>
  <p:notesSz cx="9144000" cy="6858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hemiLab\Desktop\Carpetas\excel\Consolidados%20de%20accidentalidad.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ChemiLab\Desktop\Carpetas\excel\Consolidados%20de%20accidentalidad.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file:///\\192.168.1.80\Hse\GESTION%20HSE%202019\08\FORMATOS%20DIGITALES\MORBILIDAD%202013-2022\FOR%2008-057%20MORBILIDAD%20Y%20AUSENTISMO%20202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Indice de frecuencia periodo</a:t>
            </a:r>
            <a:r>
              <a:rPr lang="en-US" baseline="0"/>
              <a:t> 2014-2022</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scatterChart>
        <c:scatterStyle val="lineMarker"/>
        <c:varyColors val="0"/>
        <c:ser>
          <c:idx val="0"/>
          <c:order val="0"/>
          <c:tx>
            <c:strRef>
              <c:f>'Indicies de seguridad '!$C$18</c:f>
              <c:strCache>
                <c:ptCount val="1"/>
                <c:pt idx="0">
                  <c:v>Indice de frecuencia</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'Indicies de seguridad '!$B$19:$B$27</c:f>
              <c:numCache>
                <c:formatCode>General</c:formatCode>
                <c:ptCount val="9"/>
                <c:pt idx="0">
                  <c:v>2014</c:v>
                </c:pt>
                <c:pt idx="1">
                  <c:v>2015</c:v>
                </c:pt>
                <c:pt idx="2">
                  <c:v>2016</c:v>
                </c:pt>
                <c:pt idx="3">
                  <c:v>2017</c:v>
                </c:pt>
                <c:pt idx="4">
                  <c:v>2018</c:v>
                </c:pt>
                <c:pt idx="5">
                  <c:v>2019</c:v>
                </c:pt>
                <c:pt idx="6">
                  <c:v>2020</c:v>
                </c:pt>
                <c:pt idx="7">
                  <c:v>2021</c:v>
                </c:pt>
                <c:pt idx="8">
                  <c:v>2022</c:v>
                </c:pt>
              </c:numCache>
            </c:numRef>
          </c:xVal>
          <c:yVal>
            <c:numRef>
              <c:f>'Indicies de seguridad '!$C$19:$C$27</c:f>
              <c:numCache>
                <c:formatCode>General</c:formatCode>
                <c:ptCount val="9"/>
                <c:pt idx="0">
                  <c:v>8.33</c:v>
                </c:pt>
                <c:pt idx="1">
                  <c:v>0</c:v>
                </c:pt>
                <c:pt idx="2">
                  <c:v>6.06</c:v>
                </c:pt>
                <c:pt idx="3">
                  <c:v>3.94</c:v>
                </c:pt>
                <c:pt idx="4">
                  <c:v>2.56</c:v>
                </c:pt>
                <c:pt idx="5">
                  <c:v>0.67</c:v>
                </c:pt>
                <c:pt idx="6">
                  <c:v>0.68</c:v>
                </c:pt>
                <c:pt idx="7">
                  <c:v>0</c:v>
                </c:pt>
                <c:pt idx="8">
                  <c:v>1.64</c:v>
                </c:pt>
              </c:numCache>
            </c:numRef>
          </c:yVal>
          <c:smooth val="0"/>
          <c:extLst>
            <c:ext xmlns:c16="http://schemas.microsoft.com/office/drawing/2014/chart" uri="{C3380CC4-5D6E-409C-BE32-E72D297353CC}">
              <c16:uniqueId val="{00000000-C0C8-44FC-8EEF-385984C96659}"/>
            </c:ext>
          </c:extLst>
        </c:ser>
        <c:dLbls>
          <c:showLegendKey val="0"/>
          <c:showVal val="0"/>
          <c:showCatName val="0"/>
          <c:showSerName val="0"/>
          <c:showPercent val="0"/>
          <c:showBubbleSize val="0"/>
        </c:dLbls>
        <c:axId val="726153672"/>
        <c:axId val="726157608"/>
      </c:scatterChart>
      <c:valAx>
        <c:axId val="72615367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726157608"/>
        <c:crosses val="autoZero"/>
        <c:crossBetween val="midCat"/>
      </c:valAx>
      <c:valAx>
        <c:axId val="7261576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726153672"/>
        <c:crosses val="autoZero"/>
        <c:crossBetween val="midCat"/>
      </c:valAx>
      <c:spPr>
        <a:noFill/>
        <a:ln>
          <a:noFill/>
        </a:ln>
        <a:effectLst/>
      </c:spPr>
    </c:plotArea>
    <c:plotVisOnly val="1"/>
    <c:dispBlanksAs val="gap"/>
    <c:showDLblsOverMax val="0"/>
  </c:chart>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solidFill>
        <a:sysClr val="windowText" lastClr="000000"/>
      </a:solidFill>
      <a:round/>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Indice de severidad 2014-2022</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scatterChart>
        <c:scatterStyle val="lineMarker"/>
        <c:varyColors val="0"/>
        <c:ser>
          <c:idx val="0"/>
          <c:order val="0"/>
          <c:tx>
            <c:strRef>
              <c:f>'Indicies de seguridad '!$C$31</c:f>
              <c:strCache>
                <c:ptCount val="1"/>
                <c:pt idx="0">
                  <c:v>Indice de severidad</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'Indicies de seguridad '!$B$32:$B$40</c:f>
              <c:numCache>
                <c:formatCode>General</c:formatCode>
                <c:ptCount val="9"/>
                <c:pt idx="0">
                  <c:v>2014</c:v>
                </c:pt>
                <c:pt idx="1">
                  <c:v>2015</c:v>
                </c:pt>
                <c:pt idx="2">
                  <c:v>2016</c:v>
                </c:pt>
                <c:pt idx="3">
                  <c:v>2017</c:v>
                </c:pt>
                <c:pt idx="4">
                  <c:v>2018</c:v>
                </c:pt>
                <c:pt idx="5">
                  <c:v>2019</c:v>
                </c:pt>
                <c:pt idx="6">
                  <c:v>2020</c:v>
                </c:pt>
                <c:pt idx="7">
                  <c:v>2021</c:v>
                </c:pt>
                <c:pt idx="8">
                  <c:v>2022</c:v>
                </c:pt>
              </c:numCache>
            </c:numRef>
          </c:xVal>
          <c:yVal>
            <c:numRef>
              <c:f>'Indicies de seguridad '!$C$32:$C$40</c:f>
              <c:numCache>
                <c:formatCode>General</c:formatCode>
                <c:ptCount val="9"/>
                <c:pt idx="0">
                  <c:v>0</c:v>
                </c:pt>
                <c:pt idx="1">
                  <c:v>0</c:v>
                </c:pt>
                <c:pt idx="2">
                  <c:v>15.15</c:v>
                </c:pt>
                <c:pt idx="3">
                  <c:v>13.15</c:v>
                </c:pt>
                <c:pt idx="4">
                  <c:v>5.98</c:v>
                </c:pt>
                <c:pt idx="5">
                  <c:v>0.67</c:v>
                </c:pt>
                <c:pt idx="6">
                  <c:v>0.68</c:v>
                </c:pt>
                <c:pt idx="7">
                  <c:v>0</c:v>
                </c:pt>
                <c:pt idx="8">
                  <c:v>1.68</c:v>
                </c:pt>
              </c:numCache>
            </c:numRef>
          </c:yVal>
          <c:smooth val="0"/>
          <c:extLst>
            <c:ext xmlns:c16="http://schemas.microsoft.com/office/drawing/2014/chart" uri="{C3380CC4-5D6E-409C-BE32-E72D297353CC}">
              <c16:uniqueId val="{00000000-D846-441E-B217-0F38B24A33FD}"/>
            </c:ext>
          </c:extLst>
        </c:ser>
        <c:dLbls>
          <c:showLegendKey val="0"/>
          <c:showVal val="0"/>
          <c:showCatName val="0"/>
          <c:showSerName val="0"/>
          <c:showPercent val="0"/>
          <c:showBubbleSize val="0"/>
        </c:dLbls>
        <c:axId val="726166136"/>
        <c:axId val="726163184"/>
      </c:scatterChart>
      <c:valAx>
        <c:axId val="7261661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726163184"/>
        <c:crosses val="autoZero"/>
        <c:crossBetween val="midCat"/>
      </c:valAx>
      <c:valAx>
        <c:axId val="7261631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726166136"/>
        <c:crosses val="autoZero"/>
        <c:crossBetween val="midCat"/>
      </c:valAx>
      <c:spPr>
        <a:noFill/>
        <a:ln>
          <a:noFill/>
        </a:ln>
        <a:effectLst/>
      </c:spPr>
    </c:plotArea>
    <c:plotVisOnly val="1"/>
    <c:dispBlanksAs val="gap"/>
    <c:showDLblsOverMax val="0"/>
  </c:chart>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solidFill>
        <a:sysClr val="windowText" lastClr="000000"/>
      </a:solidFill>
      <a:round/>
    </a:ln>
    <a:effectLst/>
  </c:spPr>
  <c:txPr>
    <a:bodyPr/>
    <a:lstStyle/>
    <a:p>
      <a:pPr>
        <a:defRPr/>
      </a:pPr>
      <a:endParaRPr lang="es-C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1" i="0" u="none" strike="noStrike" baseline="0">
                <a:solidFill>
                  <a:srgbClr val="000000"/>
                </a:solidFill>
                <a:latin typeface="Calibri"/>
                <a:ea typeface="Calibri"/>
                <a:cs typeface="Calibri"/>
              </a:defRPr>
            </a:pPr>
            <a:r>
              <a:rPr lang="es-CO"/>
              <a:t>Incidencia por tipo de enfermedad
ChemiLab  consolidado 2022</a:t>
            </a:r>
          </a:p>
        </c:rich>
      </c:tx>
      <c:layout>
        <c:manualLayout>
          <c:xMode val="edge"/>
          <c:yMode val="edge"/>
          <c:x val="0.1961289411608359"/>
          <c:y val="4.308446059627162E-2"/>
        </c:manualLayout>
      </c:layout>
      <c:overlay val="0"/>
      <c:spPr>
        <a:noFill/>
        <a:ln w="25400">
          <a:noFill/>
        </a:ln>
      </c:spPr>
    </c:title>
    <c:autoTitleDeleted val="0"/>
    <c:view3D>
      <c:rotX val="30"/>
      <c:rotY val="0"/>
      <c:rAngAx val="0"/>
    </c:view3D>
    <c:floor>
      <c:thickness val="0"/>
    </c:floor>
    <c:sideWall>
      <c:thickness val="0"/>
    </c:sideWall>
    <c:backWall>
      <c:thickness val="0"/>
    </c:backWall>
    <c:plotArea>
      <c:layout>
        <c:manualLayout>
          <c:layoutTarget val="inner"/>
          <c:xMode val="edge"/>
          <c:yMode val="edge"/>
          <c:x val="6.9767491375229501E-2"/>
          <c:y val="0.27169010347572298"/>
          <c:w val="0.54505852636898044"/>
          <c:h val="0.53653087661172194"/>
        </c:manualLayout>
      </c:layout>
      <c:pie3DChart>
        <c:varyColors val="1"/>
        <c:ser>
          <c:idx val="0"/>
          <c:order val="0"/>
          <c:spPr>
            <a:ln w="25400">
              <a:noFill/>
            </a:ln>
          </c:spPr>
          <c:explosion val="25"/>
          <c:dPt>
            <c:idx val="0"/>
            <c:bubble3D val="0"/>
            <c:spPr>
              <a:solidFill>
                <a:srgbClr val="3C6494"/>
              </a:solidFill>
              <a:ln w="25400">
                <a:noFill/>
              </a:ln>
            </c:spPr>
            <c:extLst>
              <c:ext xmlns:c16="http://schemas.microsoft.com/office/drawing/2014/chart" uri="{C3380CC4-5D6E-409C-BE32-E72D297353CC}">
                <c16:uniqueId val="{00000001-65E9-440A-96C0-A7EEC4AAF48E}"/>
              </c:ext>
            </c:extLst>
          </c:dPt>
          <c:dPt>
            <c:idx val="1"/>
            <c:bubble3D val="0"/>
            <c:spPr>
              <a:solidFill>
                <a:srgbClr val="963D3B"/>
              </a:solidFill>
              <a:ln w="25400">
                <a:noFill/>
              </a:ln>
            </c:spPr>
            <c:extLst>
              <c:ext xmlns:c16="http://schemas.microsoft.com/office/drawing/2014/chart" uri="{C3380CC4-5D6E-409C-BE32-E72D297353CC}">
                <c16:uniqueId val="{00000003-65E9-440A-96C0-A7EEC4AAF48E}"/>
              </c:ext>
            </c:extLst>
          </c:dPt>
          <c:dPt>
            <c:idx val="2"/>
            <c:bubble3D val="0"/>
            <c:spPr>
              <a:solidFill>
                <a:srgbClr val="1108CE"/>
              </a:solidFill>
              <a:ln w="25400">
                <a:noFill/>
              </a:ln>
            </c:spPr>
            <c:extLst>
              <c:ext xmlns:c16="http://schemas.microsoft.com/office/drawing/2014/chart" uri="{C3380CC4-5D6E-409C-BE32-E72D297353CC}">
                <c16:uniqueId val="{00000005-65E9-440A-96C0-A7EEC4AAF48E}"/>
              </c:ext>
            </c:extLst>
          </c:dPt>
          <c:dPt>
            <c:idx val="3"/>
            <c:bubble3D val="0"/>
            <c:spPr>
              <a:solidFill>
                <a:srgbClr val="05C725"/>
              </a:solidFill>
              <a:ln w="25400">
                <a:noFill/>
              </a:ln>
            </c:spPr>
            <c:extLst>
              <c:ext xmlns:c16="http://schemas.microsoft.com/office/drawing/2014/chart" uri="{C3380CC4-5D6E-409C-BE32-E72D297353CC}">
                <c16:uniqueId val="{00000007-65E9-440A-96C0-A7EEC4AAF48E}"/>
              </c:ext>
            </c:extLst>
          </c:dPt>
          <c:dPt>
            <c:idx val="4"/>
            <c:bubble3D val="0"/>
            <c:spPr>
              <a:solidFill>
                <a:srgbClr val="39869B"/>
              </a:solidFill>
              <a:ln w="25400">
                <a:noFill/>
              </a:ln>
            </c:spPr>
            <c:extLst>
              <c:ext xmlns:c16="http://schemas.microsoft.com/office/drawing/2014/chart" uri="{C3380CC4-5D6E-409C-BE32-E72D297353CC}">
                <c16:uniqueId val="{00000009-65E9-440A-96C0-A7EEC4AAF48E}"/>
              </c:ext>
            </c:extLst>
          </c:dPt>
          <c:dPt>
            <c:idx val="5"/>
            <c:bubble3D val="0"/>
            <c:extLst>
              <c:ext xmlns:c16="http://schemas.microsoft.com/office/drawing/2014/chart" uri="{C3380CC4-5D6E-409C-BE32-E72D297353CC}">
                <c16:uniqueId val="{0000000A-65E9-440A-96C0-A7EEC4AAF48E}"/>
              </c:ext>
            </c:extLst>
          </c:dPt>
          <c:dPt>
            <c:idx val="6"/>
            <c:bubble3D val="0"/>
            <c:extLst>
              <c:ext xmlns:c16="http://schemas.microsoft.com/office/drawing/2014/chart" uri="{C3380CC4-5D6E-409C-BE32-E72D297353CC}">
                <c16:uniqueId val="{0000000B-65E9-440A-96C0-A7EEC4AAF48E}"/>
              </c:ext>
            </c:extLst>
          </c:dPt>
          <c:dPt>
            <c:idx val="7"/>
            <c:bubble3D val="0"/>
            <c:extLst>
              <c:ext xmlns:c16="http://schemas.microsoft.com/office/drawing/2014/chart" uri="{C3380CC4-5D6E-409C-BE32-E72D297353CC}">
                <c16:uniqueId val="{0000000C-65E9-440A-96C0-A7EEC4AAF48E}"/>
              </c:ext>
            </c:extLst>
          </c:dPt>
          <c:dPt>
            <c:idx val="8"/>
            <c:bubble3D val="0"/>
            <c:extLst>
              <c:ext xmlns:c16="http://schemas.microsoft.com/office/drawing/2014/chart" uri="{C3380CC4-5D6E-409C-BE32-E72D297353CC}">
                <c16:uniqueId val="{0000000D-65E9-440A-96C0-A7EEC4AAF48E}"/>
              </c:ext>
            </c:extLst>
          </c:dPt>
          <c:dLbls>
            <c:spPr>
              <a:noFill/>
              <a:ln w="25400">
                <a:noFill/>
              </a:ln>
            </c:spPr>
            <c:txPr>
              <a:bodyPr/>
              <a:lstStyle/>
              <a:p>
                <a:pPr>
                  <a:defRPr sz="1000" b="0" i="0" u="none" strike="noStrike" baseline="0">
                    <a:solidFill>
                      <a:srgbClr val="000000"/>
                    </a:solidFill>
                    <a:latin typeface="Calibri"/>
                    <a:ea typeface="Calibri"/>
                    <a:cs typeface="Calibri"/>
                  </a:defRPr>
                </a:pPr>
                <a:endParaRPr lang="es-CO"/>
              </a:p>
            </c:txPr>
            <c:showLegendKey val="0"/>
            <c:showVal val="0"/>
            <c:showCatName val="0"/>
            <c:showSerName val="0"/>
            <c:showPercent val="1"/>
            <c:showBubbleSize val="0"/>
            <c:showLeaderLines val="1"/>
            <c:extLst>
              <c:ext xmlns:c15="http://schemas.microsoft.com/office/drawing/2012/chart" uri="{CE6537A1-D6FC-4f65-9D91-7224C49458BB}"/>
            </c:extLst>
          </c:dLbls>
          <c:cat>
            <c:strRef>
              <c:f>Analisis!$B$19:$C$24</c:f>
              <c:strCache>
                <c:ptCount val="6"/>
                <c:pt idx="0">
                  <c:v>INFECCION POR EL SARS-COV-2</c:v>
                </c:pt>
                <c:pt idx="1">
                  <c:v>DIARREA Y GASTROENTERITIS DE PRESUNTO ORIGEN INFECCIOSO</c:v>
                </c:pt>
                <c:pt idx="2">
                  <c:v>ENFERMEDAD GENERAL</c:v>
                </c:pt>
                <c:pt idx="3">
                  <c:v>CEFALEA</c:v>
                </c:pt>
                <c:pt idx="4">
                  <c:v>TRAUMATISMOS</c:v>
                </c:pt>
                <c:pt idx="5">
                  <c:v>ESGUINSES</c:v>
                </c:pt>
              </c:strCache>
            </c:strRef>
          </c:cat>
          <c:val>
            <c:numRef>
              <c:f>Analisis!$D$19:$D$24</c:f>
              <c:numCache>
                <c:formatCode>General</c:formatCode>
                <c:ptCount val="6"/>
                <c:pt idx="0">
                  <c:v>8</c:v>
                </c:pt>
                <c:pt idx="1">
                  <c:v>4</c:v>
                </c:pt>
                <c:pt idx="2">
                  <c:v>4</c:v>
                </c:pt>
                <c:pt idx="3">
                  <c:v>4</c:v>
                </c:pt>
                <c:pt idx="4">
                  <c:v>2</c:v>
                </c:pt>
                <c:pt idx="5">
                  <c:v>2</c:v>
                </c:pt>
              </c:numCache>
            </c:numRef>
          </c:val>
          <c:extLst>
            <c:ext xmlns:c16="http://schemas.microsoft.com/office/drawing/2014/chart" uri="{C3380CC4-5D6E-409C-BE32-E72D297353CC}">
              <c16:uniqueId val="{0000000E-65E9-440A-96C0-A7EEC4AAF48E}"/>
            </c:ext>
          </c:extLst>
        </c:ser>
        <c:dLbls>
          <c:showLegendKey val="0"/>
          <c:showVal val="0"/>
          <c:showCatName val="0"/>
          <c:showSerName val="0"/>
          <c:showPercent val="0"/>
          <c:showBubbleSize val="0"/>
          <c:showLeaderLines val="1"/>
        </c:dLbls>
      </c:pie3DChart>
      <c:spPr>
        <a:noFill/>
        <a:ln w="25400">
          <a:noFill/>
        </a:ln>
      </c:spPr>
    </c:plotArea>
    <c:legend>
      <c:legendPos val="r"/>
      <c:layout>
        <c:manualLayout>
          <c:xMode val="edge"/>
          <c:yMode val="edge"/>
          <c:x val="0.62790740556164659"/>
          <c:y val="0.18036584712625209"/>
          <c:w val="0.36046546396890256"/>
          <c:h val="0.77625743210670084"/>
        </c:manualLayout>
      </c:layout>
      <c:overlay val="0"/>
      <c:spPr>
        <a:noFill/>
        <a:ln w="25400">
          <a:noFill/>
        </a:ln>
      </c:spPr>
      <c:txPr>
        <a:bodyPr/>
        <a:lstStyle/>
        <a:p>
          <a:pPr>
            <a:defRPr sz="675" b="0" i="0" u="none" strike="noStrike" baseline="0">
              <a:solidFill>
                <a:srgbClr val="000000"/>
              </a:solidFill>
              <a:latin typeface="Calibri"/>
              <a:ea typeface="Calibri"/>
              <a:cs typeface="Calibri"/>
            </a:defRPr>
          </a:pPr>
          <a:endParaRPr lang="es-CO"/>
        </a:p>
      </c:txPr>
    </c:legend>
    <c:plotVisOnly val="1"/>
    <c:dispBlanksAs val="zero"/>
    <c:showDLblsOverMax val="0"/>
  </c:chart>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s-CO"/>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2000" b="0" i="0">
                <a:solidFill>
                  <a:schemeClr val="bg1"/>
                </a:solidFill>
                <a:latin typeface="Trebuchet MS"/>
                <a:cs typeface="Trebuchet MS"/>
              </a:defRPr>
            </a:lvl1pPr>
          </a:lstStyle>
          <a:p>
            <a:pPr marL="12700">
              <a:lnSpc>
                <a:spcPts val="2380"/>
              </a:lnSpc>
            </a:pPr>
            <a:r>
              <a:rPr spc="-5" dirty="0"/>
              <a:t>H</a:t>
            </a:r>
            <a:r>
              <a:rPr spc="-10" dirty="0"/>
              <a:t>S</a:t>
            </a:r>
            <a:r>
              <a:rPr dirty="0"/>
              <a:t>E</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8/15/2023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rgbClr val="1F487C"/>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defRPr sz="2000" b="0" i="0">
                <a:solidFill>
                  <a:schemeClr val="bg1"/>
                </a:solidFill>
                <a:latin typeface="Trebuchet MS"/>
                <a:cs typeface="Trebuchet MS"/>
              </a:defRPr>
            </a:lvl1pPr>
          </a:lstStyle>
          <a:p>
            <a:pPr marL="12700">
              <a:lnSpc>
                <a:spcPts val="2380"/>
              </a:lnSpc>
            </a:pPr>
            <a:r>
              <a:rPr spc="-5" dirty="0"/>
              <a:t>H</a:t>
            </a:r>
            <a:r>
              <a:rPr spc="-10" dirty="0"/>
              <a:t>S</a:t>
            </a:r>
            <a:r>
              <a:rPr dirty="0"/>
              <a:t>E</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8/15/2023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rgbClr val="1F487C"/>
                </a:solidFill>
                <a:latin typeface="Trebuchet MS"/>
                <a:cs typeface="Trebuchet MS"/>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2000" b="0" i="0">
                <a:solidFill>
                  <a:schemeClr val="bg1"/>
                </a:solidFill>
                <a:latin typeface="Trebuchet MS"/>
                <a:cs typeface="Trebuchet MS"/>
              </a:defRPr>
            </a:lvl1pPr>
          </a:lstStyle>
          <a:p>
            <a:pPr marL="12700">
              <a:lnSpc>
                <a:spcPts val="2380"/>
              </a:lnSpc>
            </a:pPr>
            <a:r>
              <a:rPr spc="-5" dirty="0"/>
              <a:t>H</a:t>
            </a:r>
            <a:r>
              <a:rPr spc="-10" dirty="0"/>
              <a:t>S</a:t>
            </a:r>
            <a:r>
              <a:rPr dirty="0"/>
              <a:t>E</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8/15/2023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43999" cy="6857996"/>
          </a:xfrm>
          <a:prstGeom prst="rect">
            <a:avLst/>
          </a:prstGeom>
        </p:spPr>
      </p:pic>
      <p:sp>
        <p:nvSpPr>
          <p:cNvPr id="2" name="Holder 2"/>
          <p:cNvSpPr>
            <a:spLocks noGrp="1"/>
          </p:cNvSpPr>
          <p:nvPr>
            <p:ph type="title"/>
          </p:nvPr>
        </p:nvSpPr>
        <p:spPr/>
        <p:txBody>
          <a:bodyPr lIns="0" tIns="0" rIns="0" bIns="0"/>
          <a:lstStyle>
            <a:lvl1pPr>
              <a:defRPr sz="2800" b="0" i="0">
                <a:solidFill>
                  <a:srgbClr val="1F487C"/>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defRPr sz="2000" b="0" i="0">
                <a:solidFill>
                  <a:schemeClr val="bg1"/>
                </a:solidFill>
                <a:latin typeface="Trebuchet MS"/>
                <a:cs typeface="Trebuchet MS"/>
              </a:defRPr>
            </a:lvl1pPr>
          </a:lstStyle>
          <a:p>
            <a:pPr marL="12700">
              <a:lnSpc>
                <a:spcPts val="2380"/>
              </a:lnSpc>
            </a:pPr>
            <a:r>
              <a:rPr spc="-5" dirty="0"/>
              <a:t>H</a:t>
            </a:r>
            <a:r>
              <a:rPr spc="-10" dirty="0"/>
              <a:t>S</a:t>
            </a:r>
            <a:r>
              <a:rPr dirty="0"/>
              <a:t>E</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8/15/2023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2000" b="0" i="0">
                <a:solidFill>
                  <a:schemeClr val="bg1"/>
                </a:solidFill>
                <a:latin typeface="Trebuchet MS"/>
                <a:cs typeface="Trebuchet MS"/>
              </a:defRPr>
            </a:lvl1pPr>
          </a:lstStyle>
          <a:p>
            <a:pPr marL="12700">
              <a:lnSpc>
                <a:spcPts val="2380"/>
              </a:lnSpc>
            </a:pPr>
            <a:r>
              <a:rPr spc="-5" dirty="0"/>
              <a:t>H</a:t>
            </a:r>
            <a:r>
              <a:rPr spc="-10" dirty="0"/>
              <a:t>S</a:t>
            </a:r>
            <a:r>
              <a:rPr dirty="0"/>
              <a:t>E</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8/15/2023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9143999" cy="6857996"/>
          </a:xfrm>
          <a:prstGeom prst="rect">
            <a:avLst/>
          </a:prstGeom>
        </p:spPr>
      </p:pic>
      <p:sp>
        <p:nvSpPr>
          <p:cNvPr id="17" name="bg object 17"/>
          <p:cNvSpPr/>
          <p:nvPr/>
        </p:nvSpPr>
        <p:spPr>
          <a:xfrm>
            <a:off x="5990844" y="6338315"/>
            <a:ext cx="3153410" cy="520065"/>
          </a:xfrm>
          <a:custGeom>
            <a:avLst/>
            <a:gdLst/>
            <a:ahLst/>
            <a:cxnLst/>
            <a:rect l="l" t="t" r="r" b="b"/>
            <a:pathLst>
              <a:path w="3153409" h="520065">
                <a:moveTo>
                  <a:pt x="3153155" y="0"/>
                </a:moveTo>
                <a:lnTo>
                  <a:pt x="0" y="0"/>
                </a:lnTo>
                <a:lnTo>
                  <a:pt x="0" y="519682"/>
                </a:lnTo>
                <a:lnTo>
                  <a:pt x="3153155" y="519682"/>
                </a:lnTo>
                <a:lnTo>
                  <a:pt x="3153155" y="0"/>
                </a:lnTo>
                <a:close/>
              </a:path>
            </a:pathLst>
          </a:custGeom>
          <a:solidFill>
            <a:srgbClr val="1F487C"/>
          </a:solidFill>
        </p:spPr>
        <p:txBody>
          <a:bodyPr wrap="square" lIns="0" tIns="0" rIns="0" bIns="0" rtlCol="0"/>
          <a:lstStyle/>
          <a:p>
            <a:endParaRPr/>
          </a:p>
        </p:txBody>
      </p:sp>
      <p:sp>
        <p:nvSpPr>
          <p:cNvPr id="18" name="bg object 18"/>
          <p:cNvSpPr/>
          <p:nvPr/>
        </p:nvSpPr>
        <p:spPr>
          <a:xfrm>
            <a:off x="0" y="6338315"/>
            <a:ext cx="5991225" cy="520065"/>
          </a:xfrm>
          <a:custGeom>
            <a:avLst/>
            <a:gdLst/>
            <a:ahLst/>
            <a:cxnLst/>
            <a:rect l="l" t="t" r="r" b="b"/>
            <a:pathLst>
              <a:path w="5991225" h="520065">
                <a:moveTo>
                  <a:pt x="5990844" y="0"/>
                </a:moveTo>
                <a:lnTo>
                  <a:pt x="0" y="0"/>
                </a:lnTo>
                <a:lnTo>
                  <a:pt x="0" y="519682"/>
                </a:lnTo>
                <a:lnTo>
                  <a:pt x="5990844" y="519682"/>
                </a:lnTo>
                <a:lnTo>
                  <a:pt x="5990844" y="0"/>
                </a:lnTo>
                <a:close/>
              </a:path>
            </a:pathLst>
          </a:custGeom>
          <a:solidFill>
            <a:srgbClr val="7E7E7E"/>
          </a:solidFill>
        </p:spPr>
        <p:txBody>
          <a:bodyPr wrap="square" lIns="0" tIns="0" rIns="0" bIns="0" rtlCol="0"/>
          <a:lstStyle/>
          <a:p>
            <a:endParaRPr/>
          </a:p>
        </p:txBody>
      </p:sp>
      <p:sp>
        <p:nvSpPr>
          <p:cNvPr id="2" name="Holder 2"/>
          <p:cNvSpPr>
            <a:spLocks noGrp="1"/>
          </p:cNvSpPr>
          <p:nvPr>
            <p:ph type="title"/>
          </p:nvPr>
        </p:nvSpPr>
        <p:spPr>
          <a:xfrm>
            <a:off x="1069949" y="113741"/>
            <a:ext cx="4630420" cy="452120"/>
          </a:xfrm>
          <a:prstGeom prst="rect">
            <a:avLst/>
          </a:prstGeom>
        </p:spPr>
        <p:txBody>
          <a:bodyPr wrap="square" lIns="0" tIns="0" rIns="0" bIns="0">
            <a:spAutoFit/>
          </a:bodyPr>
          <a:lstStyle>
            <a:lvl1pPr>
              <a:defRPr sz="2800" b="0" i="0">
                <a:solidFill>
                  <a:srgbClr val="1F487C"/>
                </a:solidFill>
                <a:latin typeface="Trebuchet MS"/>
                <a:cs typeface="Trebuchet MS"/>
              </a:defRPr>
            </a:lvl1pPr>
          </a:lstStyle>
          <a:p>
            <a:endParaRPr/>
          </a:p>
        </p:txBody>
      </p:sp>
      <p:sp>
        <p:nvSpPr>
          <p:cNvPr id="3" name="Holder 3"/>
          <p:cNvSpPr>
            <a:spLocks noGrp="1"/>
          </p:cNvSpPr>
          <p:nvPr>
            <p:ph type="body" idx="1"/>
          </p:nvPr>
        </p:nvSpPr>
        <p:spPr>
          <a:xfrm>
            <a:off x="535685" y="2586939"/>
            <a:ext cx="8072628" cy="249555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7343013" y="6430760"/>
            <a:ext cx="450215" cy="321309"/>
          </a:xfrm>
          <a:prstGeom prst="rect">
            <a:avLst/>
          </a:prstGeom>
        </p:spPr>
        <p:txBody>
          <a:bodyPr wrap="square" lIns="0" tIns="0" rIns="0" bIns="0">
            <a:spAutoFit/>
          </a:bodyPr>
          <a:lstStyle>
            <a:lvl1pPr>
              <a:defRPr sz="2000" b="0" i="0">
                <a:solidFill>
                  <a:schemeClr val="bg1"/>
                </a:solidFill>
                <a:latin typeface="Trebuchet MS"/>
                <a:cs typeface="Trebuchet MS"/>
              </a:defRPr>
            </a:lvl1pPr>
          </a:lstStyle>
          <a:p>
            <a:pPr marL="12700">
              <a:lnSpc>
                <a:spcPts val="2380"/>
              </a:lnSpc>
            </a:pPr>
            <a:r>
              <a:rPr spc="-5" dirty="0"/>
              <a:t>H</a:t>
            </a:r>
            <a:r>
              <a:rPr spc="-10" dirty="0"/>
              <a:t>S</a:t>
            </a:r>
            <a:r>
              <a:rPr dirty="0"/>
              <a:t>E</a:t>
            </a: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8/15/2023</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7.png"/><Relationship Id="rId1" Type="http://schemas.openxmlformats.org/officeDocument/2006/relationships/slideLayout" Target="../slideLayouts/slideLayout4.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21.jp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jpeg"/><Relationship Id="rId4" Type="http://schemas.openxmlformats.org/officeDocument/2006/relationships/image" Target="../media/image2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94230" y="4242257"/>
            <a:ext cx="3535045" cy="483234"/>
          </a:xfrm>
          <a:prstGeom prst="rect">
            <a:avLst/>
          </a:prstGeom>
        </p:spPr>
        <p:txBody>
          <a:bodyPr vert="horz" wrap="square" lIns="0" tIns="12700" rIns="0" bIns="0" rtlCol="0">
            <a:spAutoFit/>
          </a:bodyPr>
          <a:lstStyle/>
          <a:p>
            <a:pPr marL="12700">
              <a:lnSpc>
                <a:spcPct val="100000"/>
              </a:lnSpc>
              <a:spcBef>
                <a:spcPts val="100"/>
              </a:spcBef>
            </a:pPr>
            <a:r>
              <a:rPr sz="3000" b="1" dirty="0">
                <a:solidFill>
                  <a:srgbClr val="FFFFFF"/>
                </a:solidFill>
                <a:latin typeface="Trebuchet MS"/>
                <a:cs typeface="Trebuchet MS"/>
              </a:rPr>
              <a:t>INFORME</a:t>
            </a:r>
            <a:r>
              <a:rPr sz="3000" b="1" spc="-45" dirty="0">
                <a:solidFill>
                  <a:srgbClr val="FFFFFF"/>
                </a:solidFill>
                <a:latin typeface="Trebuchet MS"/>
                <a:cs typeface="Trebuchet MS"/>
              </a:rPr>
              <a:t> </a:t>
            </a:r>
            <a:r>
              <a:rPr sz="3000" b="1" spc="-5" dirty="0">
                <a:solidFill>
                  <a:srgbClr val="FFFFFF"/>
                </a:solidFill>
                <a:latin typeface="Trebuchet MS"/>
                <a:cs typeface="Trebuchet MS"/>
              </a:rPr>
              <a:t>FINAL</a:t>
            </a:r>
            <a:r>
              <a:rPr sz="3000" b="1" spc="-145" dirty="0">
                <a:solidFill>
                  <a:srgbClr val="FFFFFF"/>
                </a:solidFill>
                <a:latin typeface="Trebuchet MS"/>
                <a:cs typeface="Trebuchet MS"/>
              </a:rPr>
              <a:t> </a:t>
            </a:r>
            <a:r>
              <a:rPr sz="3000" b="1" dirty="0">
                <a:solidFill>
                  <a:srgbClr val="FFFFFF"/>
                </a:solidFill>
                <a:latin typeface="Trebuchet MS"/>
                <a:cs typeface="Trebuchet MS"/>
              </a:rPr>
              <a:t>HSE</a:t>
            </a:r>
            <a:endParaRPr sz="3000">
              <a:latin typeface="Trebuchet MS"/>
              <a:cs typeface="Trebuchet MS"/>
            </a:endParaRPr>
          </a:p>
        </p:txBody>
      </p:sp>
      <p:sp>
        <p:nvSpPr>
          <p:cNvPr id="3" name="object 3"/>
          <p:cNvSpPr txBox="1"/>
          <p:nvPr/>
        </p:nvSpPr>
        <p:spPr>
          <a:xfrm>
            <a:off x="1594230" y="4838827"/>
            <a:ext cx="561975" cy="330835"/>
          </a:xfrm>
          <a:prstGeom prst="rect">
            <a:avLst/>
          </a:prstGeom>
        </p:spPr>
        <p:txBody>
          <a:bodyPr vert="horz" wrap="square" lIns="0" tIns="12700" rIns="0" bIns="0" rtlCol="0">
            <a:spAutoFit/>
          </a:bodyPr>
          <a:lstStyle/>
          <a:p>
            <a:pPr marL="12700">
              <a:lnSpc>
                <a:spcPct val="100000"/>
              </a:lnSpc>
              <a:spcBef>
                <a:spcPts val="100"/>
              </a:spcBef>
            </a:pPr>
            <a:r>
              <a:rPr sz="2000" spc="5" dirty="0">
                <a:solidFill>
                  <a:srgbClr val="FFFFFF"/>
                </a:solidFill>
                <a:latin typeface="Trebuchet MS"/>
                <a:cs typeface="Trebuchet MS"/>
              </a:rPr>
              <a:t>202</a:t>
            </a:r>
            <a:r>
              <a:rPr lang="es-MX" sz="2000" spc="5" dirty="0">
                <a:solidFill>
                  <a:srgbClr val="FFFFFF"/>
                </a:solidFill>
                <a:latin typeface="Trebuchet MS"/>
                <a:cs typeface="Trebuchet MS"/>
              </a:rPr>
              <a:t>2</a:t>
            </a:r>
            <a:endParaRPr sz="2000" dirty="0">
              <a:latin typeface="Trebuchet MS"/>
              <a:cs typeface="Trebuchet MS"/>
            </a:endParaRPr>
          </a:p>
        </p:txBody>
      </p:sp>
      <p:sp>
        <p:nvSpPr>
          <p:cNvPr id="4" name="object 4"/>
          <p:cNvSpPr/>
          <p:nvPr/>
        </p:nvSpPr>
        <p:spPr>
          <a:xfrm>
            <a:off x="449148" y="728179"/>
            <a:ext cx="1735455" cy="2091055"/>
          </a:xfrm>
          <a:custGeom>
            <a:avLst/>
            <a:gdLst/>
            <a:ahLst/>
            <a:cxnLst/>
            <a:rect l="l" t="t" r="r" b="b"/>
            <a:pathLst>
              <a:path w="1735455" h="2091055">
                <a:moveTo>
                  <a:pt x="867625" y="868197"/>
                </a:moveTo>
                <a:lnTo>
                  <a:pt x="809040" y="873760"/>
                </a:lnTo>
                <a:lnTo>
                  <a:pt x="778357" y="879335"/>
                </a:lnTo>
                <a:lnTo>
                  <a:pt x="778357" y="968705"/>
                </a:lnTo>
                <a:lnTo>
                  <a:pt x="778357" y="1303680"/>
                </a:lnTo>
                <a:lnTo>
                  <a:pt x="775576" y="1348371"/>
                </a:lnTo>
                <a:lnTo>
                  <a:pt x="767194" y="1393050"/>
                </a:lnTo>
                <a:lnTo>
                  <a:pt x="753249" y="1434934"/>
                </a:lnTo>
                <a:lnTo>
                  <a:pt x="730923" y="1474012"/>
                </a:lnTo>
                <a:lnTo>
                  <a:pt x="708609" y="1510309"/>
                </a:lnTo>
                <a:lnTo>
                  <a:pt x="677913" y="1543812"/>
                </a:lnTo>
                <a:lnTo>
                  <a:pt x="644448" y="1574520"/>
                </a:lnTo>
                <a:lnTo>
                  <a:pt x="605396" y="1599641"/>
                </a:lnTo>
                <a:lnTo>
                  <a:pt x="563537" y="1621980"/>
                </a:lnTo>
                <a:lnTo>
                  <a:pt x="518896" y="1635925"/>
                </a:lnTo>
                <a:lnTo>
                  <a:pt x="518896" y="1278610"/>
                </a:lnTo>
                <a:lnTo>
                  <a:pt x="524484" y="1236713"/>
                </a:lnTo>
                <a:lnTo>
                  <a:pt x="532853" y="1197597"/>
                </a:lnTo>
                <a:lnTo>
                  <a:pt x="549592" y="1158595"/>
                </a:lnTo>
                <a:lnTo>
                  <a:pt x="569112" y="1122260"/>
                </a:lnTo>
                <a:lnTo>
                  <a:pt x="594233" y="1088720"/>
                </a:lnTo>
                <a:lnTo>
                  <a:pt x="622122" y="1058075"/>
                </a:lnTo>
                <a:lnTo>
                  <a:pt x="655612" y="1030109"/>
                </a:lnTo>
                <a:lnTo>
                  <a:pt x="689076" y="1005039"/>
                </a:lnTo>
                <a:lnTo>
                  <a:pt x="733717" y="985418"/>
                </a:lnTo>
                <a:lnTo>
                  <a:pt x="778357" y="968705"/>
                </a:lnTo>
                <a:lnTo>
                  <a:pt x="778357" y="879335"/>
                </a:lnTo>
                <a:lnTo>
                  <a:pt x="750455" y="885024"/>
                </a:lnTo>
                <a:lnTo>
                  <a:pt x="722566" y="893381"/>
                </a:lnTo>
                <a:lnTo>
                  <a:pt x="697445" y="904519"/>
                </a:lnTo>
                <a:lnTo>
                  <a:pt x="669556" y="915670"/>
                </a:lnTo>
                <a:lnTo>
                  <a:pt x="602602" y="957567"/>
                </a:lnTo>
                <a:lnTo>
                  <a:pt x="560743" y="991108"/>
                </a:lnTo>
                <a:lnTo>
                  <a:pt x="524484" y="1030109"/>
                </a:lnTo>
                <a:lnTo>
                  <a:pt x="493801" y="1072007"/>
                </a:lnTo>
                <a:lnTo>
                  <a:pt x="468680" y="1119479"/>
                </a:lnTo>
                <a:lnTo>
                  <a:pt x="440791" y="1194816"/>
                </a:lnTo>
                <a:lnTo>
                  <a:pt x="429628" y="1247851"/>
                </a:lnTo>
                <a:lnTo>
                  <a:pt x="429628" y="1649895"/>
                </a:lnTo>
                <a:lnTo>
                  <a:pt x="426847" y="1666646"/>
                </a:lnTo>
                <a:lnTo>
                  <a:pt x="404520" y="1705724"/>
                </a:lnTo>
                <a:lnTo>
                  <a:pt x="362673" y="1728050"/>
                </a:lnTo>
                <a:lnTo>
                  <a:pt x="337566" y="1728050"/>
                </a:lnTo>
                <a:lnTo>
                  <a:pt x="382206" y="1733638"/>
                </a:lnTo>
                <a:lnTo>
                  <a:pt x="424053" y="1736432"/>
                </a:lnTo>
                <a:lnTo>
                  <a:pt x="457530" y="1736432"/>
                </a:lnTo>
                <a:lnTo>
                  <a:pt x="516115" y="1728050"/>
                </a:lnTo>
                <a:lnTo>
                  <a:pt x="599808" y="1702930"/>
                </a:lnTo>
                <a:lnTo>
                  <a:pt x="650024" y="1677809"/>
                </a:lnTo>
                <a:lnTo>
                  <a:pt x="675132" y="1661058"/>
                </a:lnTo>
                <a:lnTo>
                  <a:pt x="697445" y="1647101"/>
                </a:lnTo>
                <a:lnTo>
                  <a:pt x="710209" y="1635925"/>
                </a:lnTo>
                <a:lnTo>
                  <a:pt x="719772" y="1627555"/>
                </a:lnTo>
                <a:lnTo>
                  <a:pt x="739292" y="1610817"/>
                </a:lnTo>
                <a:lnTo>
                  <a:pt x="758825" y="1588465"/>
                </a:lnTo>
                <a:lnTo>
                  <a:pt x="775576" y="1568932"/>
                </a:lnTo>
                <a:lnTo>
                  <a:pt x="792302" y="1546606"/>
                </a:lnTo>
                <a:lnTo>
                  <a:pt x="809040" y="1521472"/>
                </a:lnTo>
                <a:lnTo>
                  <a:pt x="820204" y="1496339"/>
                </a:lnTo>
                <a:lnTo>
                  <a:pt x="834161" y="1471231"/>
                </a:lnTo>
                <a:lnTo>
                  <a:pt x="842518" y="1446098"/>
                </a:lnTo>
                <a:lnTo>
                  <a:pt x="853681" y="1418183"/>
                </a:lnTo>
                <a:lnTo>
                  <a:pt x="864844" y="1362303"/>
                </a:lnTo>
                <a:lnTo>
                  <a:pt x="867625" y="1334439"/>
                </a:lnTo>
                <a:lnTo>
                  <a:pt x="867625" y="968705"/>
                </a:lnTo>
                <a:lnTo>
                  <a:pt x="867625" y="868197"/>
                </a:lnTo>
                <a:close/>
              </a:path>
              <a:path w="1735455" h="2091055">
                <a:moveTo>
                  <a:pt x="1397711" y="1688973"/>
                </a:moveTo>
                <a:lnTo>
                  <a:pt x="1389354" y="1644307"/>
                </a:lnTo>
                <a:lnTo>
                  <a:pt x="1358646" y="1605216"/>
                </a:lnTo>
                <a:lnTo>
                  <a:pt x="1314030" y="1580095"/>
                </a:lnTo>
                <a:lnTo>
                  <a:pt x="1252601" y="1571726"/>
                </a:lnTo>
                <a:lnTo>
                  <a:pt x="1221892" y="1574520"/>
                </a:lnTo>
                <a:lnTo>
                  <a:pt x="1168933" y="1594053"/>
                </a:lnTo>
                <a:lnTo>
                  <a:pt x="1121524" y="1641513"/>
                </a:lnTo>
                <a:lnTo>
                  <a:pt x="1107554" y="1686191"/>
                </a:lnTo>
                <a:lnTo>
                  <a:pt x="1104760" y="1722475"/>
                </a:lnTo>
                <a:lnTo>
                  <a:pt x="1104760" y="1940229"/>
                </a:lnTo>
                <a:lnTo>
                  <a:pt x="1115961" y="2007222"/>
                </a:lnTo>
                <a:lnTo>
                  <a:pt x="1146568" y="2054682"/>
                </a:lnTo>
                <a:lnTo>
                  <a:pt x="1194079" y="2082596"/>
                </a:lnTo>
                <a:lnTo>
                  <a:pt x="1252601" y="2090978"/>
                </a:lnTo>
                <a:lnTo>
                  <a:pt x="1283322" y="2088184"/>
                </a:lnTo>
                <a:lnTo>
                  <a:pt x="1336281" y="2071433"/>
                </a:lnTo>
                <a:lnTo>
                  <a:pt x="1375333" y="2037930"/>
                </a:lnTo>
                <a:lnTo>
                  <a:pt x="1394929" y="1996059"/>
                </a:lnTo>
                <a:lnTo>
                  <a:pt x="1397711" y="1970938"/>
                </a:lnTo>
                <a:lnTo>
                  <a:pt x="1397711" y="1956981"/>
                </a:lnTo>
                <a:lnTo>
                  <a:pt x="1358646" y="1948599"/>
                </a:lnTo>
                <a:lnTo>
                  <a:pt x="1353083" y="1962556"/>
                </a:lnTo>
                <a:lnTo>
                  <a:pt x="1347520" y="1990471"/>
                </a:lnTo>
                <a:lnTo>
                  <a:pt x="1322374" y="2029561"/>
                </a:lnTo>
                <a:lnTo>
                  <a:pt x="1283322" y="2046312"/>
                </a:lnTo>
                <a:lnTo>
                  <a:pt x="1255382" y="2049094"/>
                </a:lnTo>
                <a:lnTo>
                  <a:pt x="1233131" y="2046312"/>
                </a:lnTo>
                <a:lnTo>
                  <a:pt x="1194079" y="2032355"/>
                </a:lnTo>
                <a:lnTo>
                  <a:pt x="1157808" y="1987689"/>
                </a:lnTo>
                <a:lnTo>
                  <a:pt x="1152232" y="1940229"/>
                </a:lnTo>
                <a:lnTo>
                  <a:pt x="1152232" y="1722475"/>
                </a:lnTo>
                <a:lnTo>
                  <a:pt x="1157808" y="1675015"/>
                </a:lnTo>
                <a:lnTo>
                  <a:pt x="1177277" y="1641513"/>
                </a:lnTo>
                <a:lnTo>
                  <a:pt x="1230350" y="1616392"/>
                </a:lnTo>
                <a:lnTo>
                  <a:pt x="1274978" y="1616392"/>
                </a:lnTo>
                <a:lnTo>
                  <a:pt x="1325156" y="1635925"/>
                </a:lnTo>
                <a:lnTo>
                  <a:pt x="1350302" y="1680603"/>
                </a:lnTo>
                <a:lnTo>
                  <a:pt x="1353083" y="1700136"/>
                </a:lnTo>
                <a:lnTo>
                  <a:pt x="1353083" y="1708518"/>
                </a:lnTo>
                <a:lnTo>
                  <a:pt x="1358646" y="1714106"/>
                </a:lnTo>
                <a:lnTo>
                  <a:pt x="1366989" y="1716887"/>
                </a:lnTo>
                <a:lnTo>
                  <a:pt x="1386573" y="1716887"/>
                </a:lnTo>
                <a:lnTo>
                  <a:pt x="1392135" y="1711299"/>
                </a:lnTo>
                <a:lnTo>
                  <a:pt x="1397711" y="1702930"/>
                </a:lnTo>
                <a:lnTo>
                  <a:pt x="1397711" y="1688973"/>
                </a:lnTo>
                <a:close/>
              </a:path>
              <a:path w="1735455" h="2091055">
                <a:moveTo>
                  <a:pt x="1732521" y="1881606"/>
                </a:moveTo>
                <a:lnTo>
                  <a:pt x="1729625" y="1853692"/>
                </a:lnTo>
                <a:lnTo>
                  <a:pt x="1724063" y="1831352"/>
                </a:lnTo>
                <a:lnTo>
                  <a:pt x="1712937" y="1809013"/>
                </a:lnTo>
                <a:lnTo>
                  <a:pt x="1698625" y="1792262"/>
                </a:lnTo>
                <a:lnTo>
                  <a:pt x="1696250" y="1789480"/>
                </a:lnTo>
                <a:lnTo>
                  <a:pt x="1676666" y="1769935"/>
                </a:lnTo>
                <a:lnTo>
                  <a:pt x="1657197" y="1758759"/>
                </a:lnTo>
                <a:lnTo>
                  <a:pt x="1632038" y="1753184"/>
                </a:lnTo>
                <a:lnTo>
                  <a:pt x="1609674" y="1750402"/>
                </a:lnTo>
                <a:lnTo>
                  <a:pt x="1592986" y="1750402"/>
                </a:lnTo>
                <a:lnTo>
                  <a:pt x="1579079" y="1753184"/>
                </a:lnTo>
                <a:lnTo>
                  <a:pt x="1551152" y="1764347"/>
                </a:lnTo>
                <a:lnTo>
                  <a:pt x="1523225" y="1792262"/>
                </a:lnTo>
                <a:lnTo>
                  <a:pt x="1514881" y="1803425"/>
                </a:lnTo>
                <a:lnTo>
                  <a:pt x="1514881" y="1560550"/>
                </a:lnTo>
                <a:lnTo>
                  <a:pt x="1509306" y="1554975"/>
                </a:lnTo>
                <a:lnTo>
                  <a:pt x="1492504" y="1549387"/>
                </a:lnTo>
                <a:lnTo>
                  <a:pt x="1475816" y="1554975"/>
                </a:lnTo>
                <a:lnTo>
                  <a:pt x="1470253" y="1566138"/>
                </a:lnTo>
                <a:lnTo>
                  <a:pt x="1470253" y="2068652"/>
                </a:lnTo>
                <a:lnTo>
                  <a:pt x="1475816" y="2079815"/>
                </a:lnTo>
                <a:lnTo>
                  <a:pt x="1484160" y="2085390"/>
                </a:lnTo>
                <a:lnTo>
                  <a:pt x="1500962" y="2085390"/>
                </a:lnTo>
                <a:lnTo>
                  <a:pt x="1509306" y="2079815"/>
                </a:lnTo>
                <a:lnTo>
                  <a:pt x="1514881" y="2074227"/>
                </a:lnTo>
                <a:lnTo>
                  <a:pt x="1514881" y="1881606"/>
                </a:lnTo>
                <a:lnTo>
                  <a:pt x="1517662" y="1862061"/>
                </a:lnTo>
                <a:lnTo>
                  <a:pt x="1542808" y="1817395"/>
                </a:lnTo>
                <a:lnTo>
                  <a:pt x="1601330" y="1792262"/>
                </a:lnTo>
                <a:lnTo>
                  <a:pt x="1618132" y="1795056"/>
                </a:lnTo>
                <a:lnTo>
                  <a:pt x="1662760" y="1820189"/>
                </a:lnTo>
                <a:lnTo>
                  <a:pt x="1687791" y="1881606"/>
                </a:lnTo>
                <a:lnTo>
                  <a:pt x="1687791" y="2068652"/>
                </a:lnTo>
                <a:lnTo>
                  <a:pt x="1690573" y="2077008"/>
                </a:lnTo>
                <a:lnTo>
                  <a:pt x="1693468" y="2082596"/>
                </a:lnTo>
                <a:lnTo>
                  <a:pt x="1701812" y="2085390"/>
                </a:lnTo>
                <a:lnTo>
                  <a:pt x="1718500" y="2085390"/>
                </a:lnTo>
                <a:lnTo>
                  <a:pt x="1726844" y="2082596"/>
                </a:lnTo>
                <a:lnTo>
                  <a:pt x="1732521" y="2077008"/>
                </a:lnTo>
                <a:lnTo>
                  <a:pt x="1732521" y="1881606"/>
                </a:lnTo>
                <a:close/>
              </a:path>
              <a:path w="1735455" h="2091055">
                <a:moveTo>
                  <a:pt x="1735302" y="1278610"/>
                </a:moveTo>
                <a:lnTo>
                  <a:pt x="1726844" y="1220000"/>
                </a:lnTo>
                <a:lnTo>
                  <a:pt x="1710156" y="1164170"/>
                </a:lnTo>
                <a:lnTo>
                  <a:pt x="1687791" y="1111123"/>
                </a:lnTo>
                <a:lnTo>
                  <a:pt x="1676666" y="1085938"/>
                </a:lnTo>
                <a:lnTo>
                  <a:pt x="1659978" y="1063650"/>
                </a:lnTo>
                <a:lnTo>
                  <a:pt x="1645958" y="1041247"/>
                </a:lnTo>
                <a:lnTo>
                  <a:pt x="1634832" y="1028534"/>
                </a:lnTo>
                <a:lnTo>
                  <a:pt x="1634832" y="1220000"/>
                </a:lnTo>
                <a:lnTo>
                  <a:pt x="1277759" y="1220000"/>
                </a:lnTo>
                <a:lnTo>
                  <a:pt x="1235913" y="1214424"/>
                </a:lnTo>
                <a:lnTo>
                  <a:pt x="1194079" y="1203172"/>
                </a:lnTo>
                <a:lnTo>
                  <a:pt x="1157808" y="1189240"/>
                </a:lnTo>
                <a:lnTo>
                  <a:pt x="1121524" y="1166952"/>
                </a:lnTo>
                <a:lnTo>
                  <a:pt x="1088021" y="1144549"/>
                </a:lnTo>
                <a:lnTo>
                  <a:pt x="1057338" y="1113904"/>
                </a:lnTo>
                <a:lnTo>
                  <a:pt x="1029436" y="1083157"/>
                </a:lnTo>
                <a:lnTo>
                  <a:pt x="1004328" y="1046937"/>
                </a:lnTo>
                <a:lnTo>
                  <a:pt x="984796" y="1005039"/>
                </a:lnTo>
                <a:lnTo>
                  <a:pt x="968057" y="957567"/>
                </a:lnTo>
                <a:lnTo>
                  <a:pt x="1302791" y="957567"/>
                </a:lnTo>
                <a:lnTo>
                  <a:pt x="1347520" y="960348"/>
                </a:lnTo>
                <a:lnTo>
                  <a:pt x="1392135" y="971499"/>
                </a:lnTo>
                <a:lnTo>
                  <a:pt x="1433982" y="985418"/>
                </a:lnTo>
                <a:lnTo>
                  <a:pt x="1473034" y="1005039"/>
                </a:lnTo>
                <a:lnTo>
                  <a:pt x="1509306" y="1030109"/>
                </a:lnTo>
                <a:lnTo>
                  <a:pt x="1542808" y="1060869"/>
                </a:lnTo>
                <a:lnTo>
                  <a:pt x="1573403" y="1094295"/>
                </a:lnTo>
                <a:lnTo>
                  <a:pt x="1598549" y="1130630"/>
                </a:lnTo>
                <a:lnTo>
                  <a:pt x="1618132" y="1175308"/>
                </a:lnTo>
                <a:lnTo>
                  <a:pt x="1634832" y="1220000"/>
                </a:lnTo>
                <a:lnTo>
                  <a:pt x="1634832" y="1028534"/>
                </a:lnTo>
                <a:lnTo>
                  <a:pt x="1626476" y="1018971"/>
                </a:lnTo>
                <a:lnTo>
                  <a:pt x="1606892" y="999464"/>
                </a:lnTo>
                <a:lnTo>
                  <a:pt x="1587423" y="979855"/>
                </a:lnTo>
                <a:lnTo>
                  <a:pt x="1567840" y="960348"/>
                </a:lnTo>
                <a:lnTo>
                  <a:pt x="1564132" y="957567"/>
                </a:lnTo>
                <a:lnTo>
                  <a:pt x="1545590" y="943635"/>
                </a:lnTo>
                <a:lnTo>
                  <a:pt x="1495285" y="915670"/>
                </a:lnTo>
                <a:lnTo>
                  <a:pt x="1445107" y="893381"/>
                </a:lnTo>
                <a:lnTo>
                  <a:pt x="1361427" y="873760"/>
                </a:lnTo>
                <a:lnTo>
                  <a:pt x="1302791" y="868197"/>
                </a:lnTo>
                <a:lnTo>
                  <a:pt x="898309" y="868197"/>
                </a:lnTo>
                <a:lnTo>
                  <a:pt x="929005" y="865403"/>
                </a:lnTo>
                <a:lnTo>
                  <a:pt x="984796" y="854265"/>
                </a:lnTo>
                <a:lnTo>
                  <a:pt x="1040599" y="834758"/>
                </a:lnTo>
                <a:lnTo>
                  <a:pt x="1090815" y="809574"/>
                </a:lnTo>
                <a:lnTo>
                  <a:pt x="1135430" y="778929"/>
                </a:lnTo>
                <a:lnTo>
                  <a:pt x="1174496" y="745388"/>
                </a:lnTo>
                <a:lnTo>
                  <a:pt x="1210767" y="706272"/>
                </a:lnTo>
                <a:lnTo>
                  <a:pt x="1241475" y="664375"/>
                </a:lnTo>
                <a:lnTo>
                  <a:pt x="1266621" y="619798"/>
                </a:lnTo>
                <a:lnTo>
                  <a:pt x="1286103" y="569544"/>
                </a:lnTo>
                <a:lnTo>
                  <a:pt x="1300010" y="516496"/>
                </a:lnTo>
                <a:lnTo>
                  <a:pt x="1305687" y="491312"/>
                </a:lnTo>
                <a:lnTo>
                  <a:pt x="1308468" y="463461"/>
                </a:lnTo>
                <a:lnTo>
                  <a:pt x="1308468" y="103301"/>
                </a:lnTo>
                <a:lnTo>
                  <a:pt x="1308468" y="72542"/>
                </a:lnTo>
                <a:lnTo>
                  <a:pt x="1330718" y="33540"/>
                </a:lnTo>
                <a:lnTo>
                  <a:pt x="1372552" y="11137"/>
                </a:lnTo>
                <a:lnTo>
                  <a:pt x="1389354" y="8356"/>
                </a:lnTo>
                <a:lnTo>
                  <a:pt x="1397711" y="8356"/>
                </a:lnTo>
                <a:lnTo>
                  <a:pt x="1355864" y="2781"/>
                </a:lnTo>
                <a:lnTo>
                  <a:pt x="1311249" y="0"/>
                </a:lnTo>
                <a:lnTo>
                  <a:pt x="1308468" y="0"/>
                </a:lnTo>
                <a:lnTo>
                  <a:pt x="1247038" y="5562"/>
                </a:lnTo>
                <a:lnTo>
                  <a:pt x="1219111" y="11150"/>
                </a:lnTo>
                <a:lnTo>
                  <a:pt x="1219111" y="103301"/>
                </a:lnTo>
                <a:lnTo>
                  <a:pt x="1219111" y="460667"/>
                </a:lnTo>
                <a:lnTo>
                  <a:pt x="1213548" y="502462"/>
                </a:lnTo>
                <a:lnTo>
                  <a:pt x="1202423" y="541578"/>
                </a:lnTo>
                <a:lnTo>
                  <a:pt x="1185621" y="580694"/>
                </a:lnTo>
                <a:lnTo>
                  <a:pt x="1166152" y="617016"/>
                </a:lnTo>
                <a:lnTo>
                  <a:pt x="1143787" y="650443"/>
                </a:lnTo>
                <a:lnTo>
                  <a:pt x="1113180" y="681202"/>
                </a:lnTo>
                <a:lnTo>
                  <a:pt x="1082446" y="709066"/>
                </a:lnTo>
                <a:lnTo>
                  <a:pt x="1046175" y="731456"/>
                </a:lnTo>
                <a:lnTo>
                  <a:pt x="1001547" y="753745"/>
                </a:lnTo>
                <a:lnTo>
                  <a:pt x="956894" y="767676"/>
                </a:lnTo>
                <a:lnTo>
                  <a:pt x="956894" y="432701"/>
                </a:lnTo>
                <a:lnTo>
                  <a:pt x="959688" y="388010"/>
                </a:lnTo>
                <a:lnTo>
                  <a:pt x="970851" y="346227"/>
                </a:lnTo>
                <a:lnTo>
                  <a:pt x="984796" y="304330"/>
                </a:lnTo>
                <a:lnTo>
                  <a:pt x="1004328" y="265214"/>
                </a:lnTo>
                <a:lnTo>
                  <a:pt x="1029436" y="226098"/>
                </a:lnTo>
                <a:lnTo>
                  <a:pt x="1057338" y="192671"/>
                </a:lnTo>
                <a:lnTo>
                  <a:pt x="1093597" y="164693"/>
                </a:lnTo>
                <a:lnTo>
                  <a:pt x="1129868" y="139623"/>
                </a:lnTo>
                <a:lnTo>
                  <a:pt x="1174496" y="117221"/>
                </a:lnTo>
                <a:lnTo>
                  <a:pt x="1219111" y="103301"/>
                </a:lnTo>
                <a:lnTo>
                  <a:pt x="1219111" y="11150"/>
                </a:lnTo>
                <a:lnTo>
                  <a:pt x="1191298" y="16713"/>
                </a:lnTo>
                <a:lnTo>
                  <a:pt x="1163370" y="25184"/>
                </a:lnTo>
                <a:lnTo>
                  <a:pt x="1138212" y="36322"/>
                </a:lnTo>
                <a:lnTo>
                  <a:pt x="1110348" y="47472"/>
                </a:lnTo>
                <a:lnTo>
                  <a:pt x="1062926" y="75323"/>
                </a:lnTo>
                <a:lnTo>
                  <a:pt x="1018273" y="108864"/>
                </a:lnTo>
                <a:lnTo>
                  <a:pt x="979220" y="147980"/>
                </a:lnTo>
                <a:lnTo>
                  <a:pt x="959688" y="170268"/>
                </a:lnTo>
                <a:lnTo>
                  <a:pt x="929005" y="214960"/>
                </a:lnTo>
                <a:lnTo>
                  <a:pt x="903897" y="265214"/>
                </a:lnTo>
                <a:lnTo>
                  <a:pt x="884377" y="318262"/>
                </a:lnTo>
                <a:lnTo>
                  <a:pt x="873213" y="374091"/>
                </a:lnTo>
                <a:lnTo>
                  <a:pt x="870419" y="404837"/>
                </a:lnTo>
                <a:lnTo>
                  <a:pt x="867625" y="432701"/>
                </a:lnTo>
                <a:lnTo>
                  <a:pt x="867625" y="837552"/>
                </a:lnTo>
                <a:lnTo>
                  <a:pt x="864844" y="809574"/>
                </a:lnTo>
                <a:lnTo>
                  <a:pt x="859256" y="778929"/>
                </a:lnTo>
                <a:lnTo>
                  <a:pt x="853681" y="750963"/>
                </a:lnTo>
                <a:lnTo>
                  <a:pt x="842518" y="723099"/>
                </a:lnTo>
                <a:lnTo>
                  <a:pt x="834161" y="697915"/>
                </a:lnTo>
                <a:lnTo>
                  <a:pt x="822998" y="672846"/>
                </a:lnTo>
                <a:lnTo>
                  <a:pt x="809040" y="647661"/>
                </a:lnTo>
                <a:lnTo>
                  <a:pt x="778357" y="602970"/>
                </a:lnTo>
                <a:lnTo>
                  <a:pt x="767194" y="589038"/>
                </a:lnTo>
                <a:lnTo>
                  <a:pt x="767194" y="778929"/>
                </a:lnTo>
                <a:lnTo>
                  <a:pt x="432422" y="778929"/>
                </a:lnTo>
                <a:lnTo>
                  <a:pt x="387781" y="776147"/>
                </a:lnTo>
                <a:lnTo>
                  <a:pt x="345935" y="767676"/>
                </a:lnTo>
                <a:lnTo>
                  <a:pt x="304088" y="753745"/>
                </a:lnTo>
                <a:lnTo>
                  <a:pt x="262242" y="734250"/>
                </a:lnTo>
                <a:lnTo>
                  <a:pt x="225971" y="709066"/>
                </a:lnTo>
                <a:lnTo>
                  <a:pt x="192493" y="678421"/>
                </a:lnTo>
                <a:lnTo>
                  <a:pt x="164592" y="644880"/>
                </a:lnTo>
                <a:lnTo>
                  <a:pt x="136702" y="605764"/>
                </a:lnTo>
                <a:lnTo>
                  <a:pt x="117170" y="563968"/>
                </a:lnTo>
                <a:lnTo>
                  <a:pt x="103225" y="519290"/>
                </a:lnTo>
                <a:lnTo>
                  <a:pt x="460311" y="519290"/>
                </a:lnTo>
                <a:lnTo>
                  <a:pt x="502158" y="524852"/>
                </a:lnTo>
                <a:lnTo>
                  <a:pt x="541223" y="533222"/>
                </a:lnTo>
                <a:lnTo>
                  <a:pt x="580275" y="549935"/>
                </a:lnTo>
                <a:lnTo>
                  <a:pt x="616546" y="569544"/>
                </a:lnTo>
                <a:lnTo>
                  <a:pt x="650024" y="594614"/>
                </a:lnTo>
                <a:lnTo>
                  <a:pt x="680707" y="622592"/>
                </a:lnTo>
                <a:lnTo>
                  <a:pt x="708609" y="656018"/>
                </a:lnTo>
                <a:lnTo>
                  <a:pt x="730923" y="692353"/>
                </a:lnTo>
                <a:lnTo>
                  <a:pt x="753249" y="734250"/>
                </a:lnTo>
                <a:lnTo>
                  <a:pt x="767194" y="778929"/>
                </a:lnTo>
                <a:lnTo>
                  <a:pt x="767194" y="589038"/>
                </a:lnTo>
                <a:lnTo>
                  <a:pt x="744880" y="561187"/>
                </a:lnTo>
                <a:lnTo>
                  <a:pt x="705827" y="524852"/>
                </a:lnTo>
                <a:lnTo>
                  <a:pt x="698246" y="519290"/>
                </a:lnTo>
                <a:lnTo>
                  <a:pt x="663981" y="494106"/>
                </a:lnTo>
                <a:lnTo>
                  <a:pt x="616546" y="469023"/>
                </a:lnTo>
                <a:lnTo>
                  <a:pt x="544017" y="441058"/>
                </a:lnTo>
                <a:lnTo>
                  <a:pt x="488213" y="432701"/>
                </a:lnTo>
                <a:lnTo>
                  <a:pt x="463105" y="429920"/>
                </a:lnTo>
                <a:lnTo>
                  <a:pt x="89268" y="429920"/>
                </a:lnTo>
                <a:lnTo>
                  <a:pt x="72529" y="427126"/>
                </a:lnTo>
                <a:lnTo>
                  <a:pt x="33477" y="404837"/>
                </a:lnTo>
                <a:lnTo>
                  <a:pt x="8369" y="346227"/>
                </a:lnTo>
                <a:lnTo>
                  <a:pt x="8369" y="337756"/>
                </a:lnTo>
                <a:lnTo>
                  <a:pt x="2794" y="382447"/>
                </a:lnTo>
                <a:lnTo>
                  <a:pt x="0" y="427126"/>
                </a:lnTo>
                <a:lnTo>
                  <a:pt x="0" y="429920"/>
                </a:lnTo>
                <a:lnTo>
                  <a:pt x="2794" y="457885"/>
                </a:lnTo>
                <a:lnTo>
                  <a:pt x="5575" y="488530"/>
                </a:lnTo>
                <a:lnTo>
                  <a:pt x="11163" y="516496"/>
                </a:lnTo>
                <a:lnTo>
                  <a:pt x="16738" y="547141"/>
                </a:lnTo>
                <a:lnTo>
                  <a:pt x="25107" y="572325"/>
                </a:lnTo>
                <a:lnTo>
                  <a:pt x="47421" y="625373"/>
                </a:lnTo>
                <a:lnTo>
                  <a:pt x="75323" y="675627"/>
                </a:lnTo>
                <a:lnTo>
                  <a:pt x="108800" y="720204"/>
                </a:lnTo>
                <a:lnTo>
                  <a:pt x="147866" y="759320"/>
                </a:lnTo>
                <a:lnTo>
                  <a:pt x="214820" y="809574"/>
                </a:lnTo>
                <a:lnTo>
                  <a:pt x="265036" y="834758"/>
                </a:lnTo>
                <a:lnTo>
                  <a:pt x="318046" y="854265"/>
                </a:lnTo>
                <a:lnTo>
                  <a:pt x="373837" y="865403"/>
                </a:lnTo>
                <a:lnTo>
                  <a:pt x="404520" y="868197"/>
                </a:lnTo>
                <a:lnTo>
                  <a:pt x="867625" y="868197"/>
                </a:lnTo>
                <a:lnTo>
                  <a:pt x="873213" y="929589"/>
                </a:lnTo>
                <a:lnTo>
                  <a:pt x="875995" y="957567"/>
                </a:lnTo>
                <a:lnTo>
                  <a:pt x="884377" y="985418"/>
                </a:lnTo>
                <a:lnTo>
                  <a:pt x="892746" y="1013396"/>
                </a:lnTo>
                <a:lnTo>
                  <a:pt x="915047" y="1066431"/>
                </a:lnTo>
                <a:lnTo>
                  <a:pt x="956894" y="1136192"/>
                </a:lnTo>
                <a:lnTo>
                  <a:pt x="990384" y="1175308"/>
                </a:lnTo>
                <a:lnTo>
                  <a:pt x="1029436" y="1211643"/>
                </a:lnTo>
                <a:lnTo>
                  <a:pt x="1071283" y="1242288"/>
                </a:lnTo>
                <a:lnTo>
                  <a:pt x="1118743" y="1267472"/>
                </a:lnTo>
                <a:lnTo>
                  <a:pt x="1168933" y="1289748"/>
                </a:lnTo>
                <a:lnTo>
                  <a:pt x="1219111" y="1300899"/>
                </a:lnTo>
                <a:lnTo>
                  <a:pt x="1274978" y="1309255"/>
                </a:lnTo>
                <a:lnTo>
                  <a:pt x="1648739" y="1309255"/>
                </a:lnTo>
                <a:lnTo>
                  <a:pt x="1662760" y="1312037"/>
                </a:lnTo>
                <a:lnTo>
                  <a:pt x="1704594" y="1334439"/>
                </a:lnTo>
                <a:lnTo>
                  <a:pt x="1726844" y="1373505"/>
                </a:lnTo>
                <a:lnTo>
                  <a:pt x="1726844" y="1398638"/>
                </a:lnTo>
                <a:lnTo>
                  <a:pt x="1732521" y="1356728"/>
                </a:lnTo>
                <a:lnTo>
                  <a:pt x="1735302" y="1312037"/>
                </a:lnTo>
                <a:lnTo>
                  <a:pt x="1735302" y="1278610"/>
                </a:lnTo>
                <a:close/>
              </a:path>
            </a:pathLst>
          </a:custGeom>
          <a:solidFill>
            <a:srgbClr val="FFFFFF"/>
          </a:solidFill>
        </p:spPr>
        <p:txBody>
          <a:bodyPr wrap="square" lIns="0" tIns="0" rIns="0" bIns="0" rtlCol="0"/>
          <a:lstStyle/>
          <a:p>
            <a:endParaRPr/>
          </a:p>
        </p:txBody>
      </p:sp>
      <p:sp>
        <p:nvSpPr>
          <p:cNvPr id="5" name="object 5"/>
          <p:cNvSpPr/>
          <p:nvPr/>
        </p:nvSpPr>
        <p:spPr>
          <a:xfrm>
            <a:off x="2254116" y="2478570"/>
            <a:ext cx="267970" cy="340995"/>
          </a:xfrm>
          <a:custGeom>
            <a:avLst/>
            <a:gdLst/>
            <a:ahLst/>
            <a:cxnLst/>
            <a:rect l="l" t="t" r="r" b="b"/>
            <a:pathLst>
              <a:path w="267969" h="340994">
                <a:moveTo>
                  <a:pt x="136753" y="0"/>
                </a:moveTo>
                <a:lnTo>
                  <a:pt x="83788" y="8368"/>
                </a:lnTo>
                <a:lnTo>
                  <a:pt x="41838" y="36283"/>
                </a:lnTo>
                <a:lnTo>
                  <a:pt x="11238" y="78161"/>
                </a:lnTo>
                <a:lnTo>
                  <a:pt x="0" y="128407"/>
                </a:lnTo>
                <a:lnTo>
                  <a:pt x="0" y="206579"/>
                </a:lnTo>
                <a:lnTo>
                  <a:pt x="11238" y="262409"/>
                </a:lnTo>
                <a:lnTo>
                  <a:pt x="44731" y="304286"/>
                </a:lnTo>
                <a:lnTo>
                  <a:pt x="92133" y="332201"/>
                </a:lnTo>
                <a:lnTo>
                  <a:pt x="153444" y="340581"/>
                </a:lnTo>
                <a:lnTo>
                  <a:pt x="173028" y="340581"/>
                </a:lnTo>
                <a:lnTo>
                  <a:pt x="192501" y="337784"/>
                </a:lnTo>
                <a:lnTo>
                  <a:pt x="212084" y="332201"/>
                </a:lnTo>
                <a:lnTo>
                  <a:pt x="228775" y="326618"/>
                </a:lnTo>
                <a:lnTo>
                  <a:pt x="251141" y="309869"/>
                </a:lnTo>
                <a:lnTo>
                  <a:pt x="256705" y="301500"/>
                </a:lnTo>
                <a:lnTo>
                  <a:pt x="153444" y="301500"/>
                </a:lnTo>
                <a:lnTo>
                  <a:pt x="131190" y="298703"/>
                </a:lnTo>
                <a:lnTo>
                  <a:pt x="92133" y="287537"/>
                </a:lnTo>
                <a:lnTo>
                  <a:pt x="55858" y="245660"/>
                </a:lnTo>
                <a:lnTo>
                  <a:pt x="47513" y="209376"/>
                </a:lnTo>
                <a:lnTo>
                  <a:pt x="47513" y="184247"/>
                </a:lnTo>
                <a:lnTo>
                  <a:pt x="206521" y="184247"/>
                </a:lnTo>
                <a:lnTo>
                  <a:pt x="228775" y="181450"/>
                </a:lnTo>
                <a:lnTo>
                  <a:pt x="248359" y="175867"/>
                </a:lnTo>
                <a:lnTo>
                  <a:pt x="256705" y="170285"/>
                </a:lnTo>
                <a:lnTo>
                  <a:pt x="262268" y="159119"/>
                </a:lnTo>
                <a:lnTo>
                  <a:pt x="263937" y="150750"/>
                </a:lnTo>
                <a:lnTo>
                  <a:pt x="47513" y="150750"/>
                </a:lnTo>
                <a:lnTo>
                  <a:pt x="47513" y="106075"/>
                </a:lnTo>
                <a:lnTo>
                  <a:pt x="72549" y="64209"/>
                </a:lnTo>
                <a:lnTo>
                  <a:pt x="117169" y="39080"/>
                </a:lnTo>
                <a:lnTo>
                  <a:pt x="231180" y="39080"/>
                </a:lnTo>
                <a:lnTo>
                  <a:pt x="228775" y="36283"/>
                </a:lnTo>
                <a:lnTo>
                  <a:pt x="206521" y="19534"/>
                </a:lnTo>
                <a:lnTo>
                  <a:pt x="184155" y="8368"/>
                </a:lnTo>
                <a:lnTo>
                  <a:pt x="161901" y="2785"/>
                </a:lnTo>
                <a:lnTo>
                  <a:pt x="136753" y="0"/>
                </a:lnTo>
                <a:close/>
              </a:path>
              <a:path w="267969" h="340994">
                <a:moveTo>
                  <a:pt x="245577" y="273574"/>
                </a:moveTo>
                <a:lnTo>
                  <a:pt x="231557" y="273574"/>
                </a:lnTo>
                <a:lnTo>
                  <a:pt x="223212" y="279168"/>
                </a:lnTo>
                <a:lnTo>
                  <a:pt x="212084" y="287537"/>
                </a:lnTo>
                <a:lnTo>
                  <a:pt x="195282" y="293120"/>
                </a:lnTo>
                <a:lnTo>
                  <a:pt x="175810" y="298703"/>
                </a:lnTo>
                <a:lnTo>
                  <a:pt x="153444" y="301500"/>
                </a:lnTo>
                <a:lnTo>
                  <a:pt x="256705" y="301500"/>
                </a:lnTo>
                <a:lnTo>
                  <a:pt x="256705" y="287537"/>
                </a:lnTo>
                <a:lnTo>
                  <a:pt x="251141" y="279168"/>
                </a:lnTo>
                <a:lnTo>
                  <a:pt x="245577" y="273574"/>
                </a:lnTo>
                <a:close/>
              </a:path>
              <a:path w="267969" h="340994">
                <a:moveTo>
                  <a:pt x="231180" y="39080"/>
                </a:moveTo>
                <a:lnTo>
                  <a:pt x="153444" y="39080"/>
                </a:lnTo>
                <a:lnTo>
                  <a:pt x="170246" y="44663"/>
                </a:lnTo>
                <a:lnTo>
                  <a:pt x="184155" y="53032"/>
                </a:lnTo>
                <a:lnTo>
                  <a:pt x="198064" y="64209"/>
                </a:lnTo>
                <a:lnTo>
                  <a:pt x="209303" y="78161"/>
                </a:lnTo>
                <a:lnTo>
                  <a:pt x="217648" y="92123"/>
                </a:lnTo>
                <a:lnTo>
                  <a:pt x="223212" y="125621"/>
                </a:lnTo>
                <a:lnTo>
                  <a:pt x="220430" y="136787"/>
                </a:lnTo>
                <a:lnTo>
                  <a:pt x="214866" y="145167"/>
                </a:lnTo>
                <a:lnTo>
                  <a:pt x="206521" y="147953"/>
                </a:lnTo>
                <a:lnTo>
                  <a:pt x="186937" y="150750"/>
                </a:lnTo>
                <a:lnTo>
                  <a:pt x="263937" y="150750"/>
                </a:lnTo>
                <a:lnTo>
                  <a:pt x="265050" y="145167"/>
                </a:lnTo>
                <a:lnTo>
                  <a:pt x="267832" y="128407"/>
                </a:lnTo>
                <a:lnTo>
                  <a:pt x="265050" y="100492"/>
                </a:lnTo>
                <a:lnTo>
                  <a:pt x="256705" y="78161"/>
                </a:lnTo>
                <a:lnTo>
                  <a:pt x="245577" y="55829"/>
                </a:lnTo>
                <a:lnTo>
                  <a:pt x="231180" y="39080"/>
                </a:lnTo>
                <a:close/>
              </a:path>
            </a:pathLst>
          </a:custGeom>
          <a:solidFill>
            <a:srgbClr val="FFFFFF"/>
          </a:solidFill>
        </p:spPr>
        <p:txBody>
          <a:bodyPr wrap="square" lIns="0" tIns="0" rIns="0" bIns="0" rtlCol="0"/>
          <a:lstStyle/>
          <a:p>
            <a:endParaRPr/>
          </a:p>
        </p:txBody>
      </p:sp>
      <p:sp>
        <p:nvSpPr>
          <p:cNvPr id="6" name="object 6"/>
          <p:cNvSpPr/>
          <p:nvPr/>
        </p:nvSpPr>
        <p:spPr>
          <a:xfrm>
            <a:off x="2588934" y="2478570"/>
            <a:ext cx="463550" cy="335280"/>
          </a:xfrm>
          <a:custGeom>
            <a:avLst/>
            <a:gdLst/>
            <a:ahLst/>
            <a:cxnLst/>
            <a:rect l="l" t="t" r="r" b="b"/>
            <a:pathLst>
              <a:path w="463550" h="335280">
                <a:moveTo>
                  <a:pt x="25147" y="2785"/>
                </a:moveTo>
                <a:lnTo>
                  <a:pt x="13909" y="5582"/>
                </a:lnTo>
                <a:lnTo>
                  <a:pt x="8345" y="8368"/>
                </a:lnTo>
                <a:lnTo>
                  <a:pt x="2781" y="13951"/>
                </a:lnTo>
                <a:lnTo>
                  <a:pt x="0" y="19534"/>
                </a:lnTo>
                <a:lnTo>
                  <a:pt x="0" y="318249"/>
                </a:lnTo>
                <a:lnTo>
                  <a:pt x="2781" y="323832"/>
                </a:lnTo>
                <a:lnTo>
                  <a:pt x="13909" y="334998"/>
                </a:lnTo>
                <a:lnTo>
                  <a:pt x="33492" y="334998"/>
                </a:lnTo>
                <a:lnTo>
                  <a:pt x="44620" y="323832"/>
                </a:lnTo>
                <a:lnTo>
                  <a:pt x="47401" y="318249"/>
                </a:lnTo>
                <a:lnTo>
                  <a:pt x="47401" y="111658"/>
                </a:lnTo>
                <a:lnTo>
                  <a:pt x="52965" y="94909"/>
                </a:lnTo>
                <a:lnTo>
                  <a:pt x="61422" y="78161"/>
                </a:lnTo>
                <a:lnTo>
                  <a:pt x="83676" y="55829"/>
                </a:lnTo>
                <a:lnTo>
                  <a:pt x="88356" y="53032"/>
                </a:lnTo>
                <a:lnTo>
                  <a:pt x="44620" y="53032"/>
                </a:lnTo>
                <a:lnTo>
                  <a:pt x="44620" y="13951"/>
                </a:lnTo>
                <a:lnTo>
                  <a:pt x="39056" y="8368"/>
                </a:lnTo>
                <a:lnTo>
                  <a:pt x="33492" y="5582"/>
                </a:lnTo>
                <a:lnTo>
                  <a:pt x="25147" y="2785"/>
                </a:lnTo>
                <a:close/>
              </a:path>
              <a:path w="463550" h="335280">
                <a:moveTo>
                  <a:pt x="223212" y="41866"/>
                </a:moveTo>
                <a:lnTo>
                  <a:pt x="131078" y="41866"/>
                </a:lnTo>
                <a:lnTo>
                  <a:pt x="145099" y="44663"/>
                </a:lnTo>
                <a:lnTo>
                  <a:pt x="161789" y="47449"/>
                </a:lnTo>
                <a:lnTo>
                  <a:pt x="172917" y="55829"/>
                </a:lnTo>
                <a:lnTo>
                  <a:pt x="186937" y="66995"/>
                </a:lnTo>
                <a:lnTo>
                  <a:pt x="198064" y="80958"/>
                </a:lnTo>
                <a:lnTo>
                  <a:pt x="203628" y="94909"/>
                </a:lnTo>
                <a:lnTo>
                  <a:pt x="209191" y="111658"/>
                </a:lnTo>
                <a:lnTo>
                  <a:pt x="209191" y="318249"/>
                </a:lnTo>
                <a:lnTo>
                  <a:pt x="211973" y="326618"/>
                </a:lnTo>
                <a:lnTo>
                  <a:pt x="214866" y="332201"/>
                </a:lnTo>
                <a:lnTo>
                  <a:pt x="223212" y="334998"/>
                </a:lnTo>
                <a:lnTo>
                  <a:pt x="242684" y="334998"/>
                </a:lnTo>
                <a:lnTo>
                  <a:pt x="251030" y="332201"/>
                </a:lnTo>
                <a:lnTo>
                  <a:pt x="253923" y="326618"/>
                </a:lnTo>
                <a:lnTo>
                  <a:pt x="256705" y="318249"/>
                </a:lnTo>
                <a:lnTo>
                  <a:pt x="256705" y="111658"/>
                </a:lnTo>
                <a:lnTo>
                  <a:pt x="262268" y="94909"/>
                </a:lnTo>
                <a:lnTo>
                  <a:pt x="270614" y="78161"/>
                </a:lnTo>
                <a:lnTo>
                  <a:pt x="278954" y="69792"/>
                </a:lnTo>
                <a:lnTo>
                  <a:pt x="239903" y="69792"/>
                </a:lnTo>
                <a:lnTo>
                  <a:pt x="223212" y="41866"/>
                </a:lnTo>
                <a:close/>
              </a:path>
              <a:path w="463550" h="335280">
                <a:moveTo>
                  <a:pt x="433595" y="41866"/>
                </a:moveTo>
                <a:lnTo>
                  <a:pt x="337600" y="41866"/>
                </a:lnTo>
                <a:lnTo>
                  <a:pt x="354290" y="44663"/>
                </a:lnTo>
                <a:lnTo>
                  <a:pt x="368311" y="47449"/>
                </a:lnTo>
                <a:lnTo>
                  <a:pt x="404474" y="78161"/>
                </a:lnTo>
                <a:lnTo>
                  <a:pt x="418495" y="131204"/>
                </a:lnTo>
                <a:lnTo>
                  <a:pt x="418495" y="318249"/>
                </a:lnTo>
                <a:lnTo>
                  <a:pt x="424058" y="329415"/>
                </a:lnTo>
                <a:lnTo>
                  <a:pt x="432404" y="334998"/>
                </a:lnTo>
                <a:lnTo>
                  <a:pt x="449206" y="334998"/>
                </a:lnTo>
                <a:lnTo>
                  <a:pt x="457551" y="329415"/>
                </a:lnTo>
                <a:lnTo>
                  <a:pt x="463115" y="323832"/>
                </a:lnTo>
                <a:lnTo>
                  <a:pt x="463115" y="103289"/>
                </a:lnTo>
                <a:lnTo>
                  <a:pt x="454769" y="78161"/>
                </a:lnTo>
                <a:lnTo>
                  <a:pt x="443531" y="55829"/>
                </a:lnTo>
                <a:lnTo>
                  <a:pt x="433595" y="41866"/>
                </a:lnTo>
                <a:close/>
              </a:path>
              <a:path w="463550" h="335280">
                <a:moveTo>
                  <a:pt x="345945" y="0"/>
                </a:moveTo>
                <a:lnTo>
                  <a:pt x="301325" y="8368"/>
                </a:lnTo>
                <a:lnTo>
                  <a:pt x="259486" y="39080"/>
                </a:lnTo>
                <a:lnTo>
                  <a:pt x="239903" y="69792"/>
                </a:lnTo>
                <a:lnTo>
                  <a:pt x="278954" y="69792"/>
                </a:lnTo>
                <a:lnTo>
                  <a:pt x="292979" y="55829"/>
                </a:lnTo>
                <a:lnTo>
                  <a:pt x="306888" y="47449"/>
                </a:lnTo>
                <a:lnTo>
                  <a:pt x="323579" y="44663"/>
                </a:lnTo>
                <a:lnTo>
                  <a:pt x="337600" y="41866"/>
                </a:lnTo>
                <a:lnTo>
                  <a:pt x="433595" y="41866"/>
                </a:lnTo>
                <a:lnTo>
                  <a:pt x="429622" y="36283"/>
                </a:lnTo>
                <a:lnTo>
                  <a:pt x="410149" y="19534"/>
                </a:lnTo>
                <a:lnTo>
                  <a:pt x="390565" y="8368"/>
                </a:lnTo>
                <a:lnTo>
                  <a:pt x="368311" y="2785"/>
                </a:lnTo>
                <a:lnTo>
                  <a:pt x="345945" y="0"/>
                </a:lnTo>
                <a:close/>
              </a:path>
              <a:path w="463550" h="335280">
                <a:moveTo>
                  <a:pt x="156226" y="0"/>
                </a:moveTo>
                <a:lnTo>
                  <a:pt x="108824" y="2785"/>
                </a:lnTo>
                <a:lnTo>
                  <a:pt x="69767" y="22331"/>
                </a:lnTo>
                <a:lnTo>
                  <a:pt x="44620" y="53032"/>
                </a:lnTo>
                <a:lnTo>
                  <a:pt x="88356" y="53032"/>
                </a:lnTo>
                <a:lnTo>
                  <a:pt x="97697" y="47449"/>
                </a:lnTo>
                <a:lnTo>
                  <a:pt x="131078" y="41866"/>
                </a:lnTo>
                <a:lnTo>
                  <a:pt x="223212" y="41866"/>
                </a:lnTo>
                <a:lnTo>
                  <a:pt x="211973" y="27914"/>
                </a:lnTo>
                <a:lnTo>
                  <a:pt x="200846" y="19534"/>
                </a:lnTo>
                <a:lnTo>
                  <a:pt x="186937" y="11165"/>
                </a:lnTo>
                <a:lnTo>
                  <a:pt x="170135" y="2785"/>
                </a:lnTo>
                <a:lnTo>
                  <a:pt x="156226" y="0"/>
                </a:lnTo>
                <a:close/>
              </a:path>
            </a:pathLst>
          </a:custGeom>
          <a:solidFill>
            <a:srgbClr val="FFFFFF"/>
          </a:solidFill>
        </p:spPr>
        <p:txBody>
          <a:bodyPr wrap="square" lIns="0" tIns="0" rIns="0" bIns="0" rtlCol="0"/>
          <a:lstStyle/>
          <a:p>
            <a:endParaRPr/>
          </a:p>
        </p:txBody>
      </p:sp>
      <p:sp>
        <p:nvSpPr>
          <p:cNvPr id="7" name="object 7"/>
          <p:cNvSpPr/>
          <p:nvPr/>
        </p:nvSpPr>
        <p:spPr>
          <a:xfrm>
            <a:off x="3138508" y="2481356"/>
            <a:ext cx="45085" cy="332740"/>
          </a:xfrm>
          <a:custGeom>
            <a:avLst/>
            <a:gdLst/>
            <a:ahLst/>
            <a:cxnLst/>
            <a:rect l="l" t="t" r="r" b="b"/>
            <a:pathLst>
              <a:path w="45085" h="332739">
                <a:moveTo>
                  <a:pt x="22365" y="0"/>
                </a:moveTo>
                <a:lnTo>
                  <a:pt x="5563" y="5582"/>
                </a:lnTo>
                <a:lnTo>
                  <a:pt x="0" y="16748"/>
                </a:lnTo>
                <a:lnTo>
                  <a:pt x="0" y="315463"/>
                </a:lnTo>
                <a:lnTo>
                  <a:pt x="5563" y="326629"/>
                </a:lnTo>
                <a:lnTo>
                  <a:pt x="14020" y="332212"/>
                </a:lnTo>
                <a:lnTo>
                  <a:pt x="30711" y="332212"/>
                </a:lnTo>
                <a:lnTo>
                  <a:pt x="39056" y="326629"/>
                </a:lnTo>
                <a:lnTo>
                  <a:pt x="44620" y="321046"/>
                </a:lnTo>
                <a:lnTo>
                  <a:pt x="44620" y="11165"/>
                </a:lnTo>
                <a:lnTo>
                  <a:pt x="39056" y="5582"/>
                </a:lnTo>
                <a:lnTo>
                  <a:pt x="22365" y="0"/>
                </a:lnTo>
                <a:close/>
              </a:path>
            </a:pathLst>
          </a:custGeom>
          <a:solidFill>
            <a:srgbClr val="FFFFFF"/>
          </a:solidFill>
        </p:spPr>
        <p:txBody>
          <a:bodyPr wrap="square" lIns="0" tIns="0" rIns="0" bIns="0" rtlCol="0"/>
          <a:lstStyle/>
          <a:p>
            <a:endParaRPr/>
          </a:p>
        </p:txBody>
      </p:sp>
      <p:sp>
        <p:nvSpPr>
          <p:cNvPr id="8" name="object 8"/>
          <p:cNvSpPr/>
          <p:nvPr/>
        </p:nvSpPr>
        <p:spPr>
          <a:xfrm>
            <a:off x="3130163" y="2325023"/>
            <a:ext cx="61594" cy="59055"/>
          </a:xfrm>
          <a:custGeom>
            <a:avLst/>
            <a:gdLst/>
            <a:ahLst/>
            <a:cxnLst/>
            <a:rect l="l" t="t" r="r" b="b"/>
            <a:pathLst>
              <a:path w="61594" h="59055">
                <a:moveTo>
                  <a:pt x="30711" y="0"/>
                </a:moveTo>
                <a:lnTo>
                  <a:pt x="19472" y="2785"/>
                </a:lnTo>
                <a:lnTo>
                  <a:pt x="8345" y="8368"/>
                </a:lnTo>
                <a:lnTo>
                  <a:pt x="2781" y="16748"/>
                </a:lnTo>
                <a:lnTo>
                  <a:pt x="0" y="27914"/>
                </a:lnTo>
                <a:lnTo>
                  <a:pt x="2781" y="39080"/>
                </a:lnTo>
                <a:lnTo>
                  <a:pt x="8345" y="50246"/>
                </a:lnTo>
                <a:lnTo>
                  <a:pt x="19472" y="55829"/>
                </a:lnTo>
                <a:lnTo>
                  <a:pt x="30711" y="58626"/>
                </a:lnTo>
                <a:lnTo>
                  <a:pt x="41838" y="55829"/>
                </a:lnTo>
                <a:lnTo>
                  <a:pt x="52965" y="50246"/>
                </a:lnTo>
                <a:lnTo>
                  <a:pt x="58529" y="39080"/>
                </a:lnTo>
                <a:lnTo>
                  <a:pt x="61422" y="27914"/>
                </a:lnTo>
                <a:lnTo>
                  <a:pt x="58529" y="16748"/>
                </a:lnTo>
                <a:lnTo>
                  <a:pt x="52965" y="8368"/>
                </a:lnTo>
                <a:lnTo>
                  <a:pt x="41838" y="2785"/>
                </a:lnTo>
                <a:lnTo>
                  <a:pt x="30711" y="0"/>
                </a:lnTo>
                <a:close/>
              </a:path>
            </a:pathLst>
          </a:custGeom>
          <a:solidFill>
            <a:srgbClr val="FFFFFF"/>
          </a:solidFill>
        </p:spPr>
        <p:txBody>
          <a:bodyPr wrap="square" lIns="0" tIns="0" rIns="0" bIns="0" rtlCol="0"/>
          <a:lstStyle/>
          <a:p>
            <a:endParaRPr/>
          </a:p>
        </p:txBody>
      </p:sp>
      <p:sp>
        <p:nvSpPr>
          <p:cNvPr id="9" name="object 9"/>
          <p:cNvSpPr/>
          <p:nvPr/>
        </p:nvSpPr>
        <p:spPr>
          <a:xfrm>
            <a:off x="3278035" y="2299906"/>
            <a:ext cx="555625" cy="519430"/>
          </a:xfrm>
          <a:custGeom>
            <a:avLst/>
            <a:gdLst/>
            <a:ahLst/>
            <a:cxnLst/>
            <a:rect l="l" t="t" r="r" b="b"/>
            <a:pathLst>
              <a:path w="555625" h="519430">
                <a:moveTo>
                  <a:pt x="270611" y="477380"/>
                </a:moveTo>
                <a:lnTo>
                  <a:pt x="265049" y="469011"/>
                </a:lnTo>
                <a:lnTo>
                  <a:pt x="259384" y="463423"/>
                </a:lnTo>
                <a:lnTo>
                  <a:pt x="251028" y="460629"/>
                </a:lnTo>
                <a:lnTo>
                  <a:pt x="58534" y="460629"/>
                </a:lnTo>
                <a:lnTo>
                  <a:pt x="58534" y="11163"/>
                </a:lnTo>
                <a:lnTo>
                  <a:pt x="50190" y="5575"/>
                </a:lnTo>
                <a:lnTo>
                  <a:pt x="41846" y="2794"/>
                </a:lnTo>
                <a:lnTo>
                  <a:pt x="30708" y="0"/>
                </a:lnTo>
                <a:lnTo>
                  <a:pt x="8343" y="5575"/>
                </a:lnTo>
                <a:lnTo>
                  <a:pt x="2781" y="11163"/>
                </a:lnTo>
                <a:lnTo>
                  <a:pt x="0" y="19545"/>
                </a:lnTo>
                <a:lnTo>
                  <a:pt x="0" y="494118"/>
                </a:lnTo>
                <a:lnTo>
                  <a:pt x="2781" y="502500"/>
                </a:lnTo>
                <a:lnTo>
                  <a:pt x="8343" y="508088"/>
                </a:lnTo>
                <a:lnTo>
                  <a:pt x="16687" y="513664"/>
                </a:lnTo>
                <a:lnTo>
                  <a:pt x="259384" y="513664"/>
                </a:lnTo>
                <a:lnTo>
                  <a:pt x="265049" y="508088"/>
                </a:lnTo>
                <a:lnTo>
                  <a:pt x="270611" y="496925"/>
                </a:lnTo>
                <a:lnTo>
                  <a:pt x="270611" y="477380"/>
                </a:lnTo>
                <a:close/>
              </a:path>
              <a:path w="555625" h="519430">
                <a:moveTo>
                  <a:pt x="555142" y="284746"/>
                </a:moveTo>
                <a:lnTo>
                  <a:pt x="546798" y="259626"/>
                </a:lnTo>
                <a:lnTo>
                  <a:pt x="538454" y="237286"/>
                </a:lnTo>
                <a:lnTo>
                  <a:pt x="531444" y="226123"/>
                </a:lnTo>
                <a:lnTo>
                  <a:pt x="524433" y="214947"/>
                </a:lnTo>
                <a:lnTo>
                  <a:pt x="504952" y="198208"/>
                </a:lnTo>
                <a:lnTo>
                  <a:pt x="482587" y="187032"/>
                </a:lnTo>
                <a:lnTo>
                  <a:pt x="454660" y="178676"/>
                </a:lnTo>
                <a:lnTo>
                  <a:pt x="421284" y="175869"/>
                </a:lnTo>
                <a:lnTo>
                  <a:pt x="387781" y="181457"/>
                </a:lnTo>
                <a:lnTo>
                  <a:pt x="340385" y="195414"/>
                </a:lnTo>
                <a:lnTo>
                  <a:pt x="320802" y="217754"/>
                </a:lnTo>
                <a:lnTo>
                  <a:pt x="323583" y="228917"/>
                </a:lnTo>
                <a:lnTo>
                  <a:pt x="334708" y="245668"/>
                </a:lnTo>
                <a:lnTo>
                  <a:pt x="343166" y="248462"/>
                </a:lnTo>
                <a:lnTo>
                  <a:pt x="368198" y="237286"/>
                </a:lnTo>
                <a:lnTo>
                  <a:pt x="393344" y="228917"/>
                </a:lnTo>
                <a:lnTo>
                  <a:pt x="454660" y="231698"/>
                </a:lnTo>
                <a:lnTo>
                  <a:pt x="488149" y="265214"/>
                </a:lnTo>
                <a:lnTo>
                  <a:pt x="496608" y="295910"/>
                </a:lnTo>
                <a:lnTo>
                  <a:pt x="496608" y="329425"/>
                </a:lnTo>
                <a:lnTo>
                  <a:pt x="496608" y="365709"/>
                </a:lnTo>
                <a:lnTo>
                  <a:pt x="496608" y="413169"/>
                </a:lnTo>
                <a:lnTo>
                  <a:pt x="490931" y="427126"/>
                </a:lnTo>
                <a:lnTo>
                  <a:pt x="482587" y="438289"/>
                </a:lnTo>
                <a:lnTo>
                  <a:pt x="471462" y="452247"/>
                </a:lnTo>
                <a:lnTo>
                  <a:pt x="454660" y="460629"/>
                </a:lnTo>
                <a:lnTo>
                  <a:pt x="440753" y="469011"/>
                </a:lnTo>
                <a:lnTo>
                  <a:pt x="426847" y="474586"/>
                </a:lnTo>
                <a:lnTo>
                  <a:pt x="401701" y="474586"/>
                </a:lnTo>
                <a:lnTo>
                  <a:pt x="368198" y="455041"/>
                </a:lnTo>
                <a:lnTo>
                  <a:pt x="359854" y="432714"/>
                </a:lnTo>
                <a:lnTo>
                  <a:pt x="359854" y="407581"/>
                </a:lnTo>
                <a:lnTo>
                  <a:pt x="393344" y="374078"/>
                </a:lnTo>
                <a:lnTo>
                  <a:pt x="437972" y="365709"/>
                </a:lnTo>
                <a:lnTo>
                  <a:pt x="496608" y="365709"/>
                </a:lnTo>
                <a:lnTo>
                  <a:pt x="496608" y="329425"/>
                </a:lnTo>
                <a:lnTo>
                  <a:pt x="426847" y="329425"/>
                </a:lnTo>
                <a:lnTo>
                  <a:pt x="393344" y="335000"/>
                </a:lnTo>
                <a:lnTo>
                  <a:pt x="343166" y="351751"/>
                </a:lnTo>
                <a:lnTo>
                  <a:pt x="309676" y="379666"/>
                </a:lnTo>
                <a:lnTo>
                  <a:pt x="298437" y="427126"/>
                </a:lnTo>
                <a:lnTo>
                  <a:pt x="301332" y="449453"/>
                </a:lnTo>
                <a:lnTo>
                  <a:pt x="326364" y="496925"/>
                </a:lnTo>
                <a:lnTo>
                  <a:pt x="373761" y="519252"/>
                </a:lnTo>
                <a:lnTo>
                  <a:pt x="410044" y="519252"/>
                </a:lnTo>
                <a:lnTo>
                  <a:pt x="449097" y="508088"/>
                </a:lnTo>
                <a:lnTo>
                  <a:pt x="491934" y="474586"/>
                </a:lnTo>
                <a:lnTo>
                  <a:pt x="499389" y="466204"/>
                </a:lnTo>
                <a:lnTo>
                  <a:pt x="499389" y="494118"/>
                </a:lnTo>
                <a:lnTo>
                  <a:pt x="502170" y="502500"/>
                </a:lnTo>
                <a:lnTo>
                  <a:pt x="507733" y="508088"/>
                </a:lnTo>
                <a:lnTo>
                  <a:pt x="516089" y="513664"/>
                </a:lnTo>
                <a:lnTo>
                  <a:pt x="538454" y="513664"/>
                </a:lnTo>
                <a:lnTo>
                  <a:pt x="555142" y="502500"/>
                </a:lnTo>
                <a:lnTo>
                  <a:pt x="555142" y="466204"/>
                </a:lnTo>
                <a:lnTo>
                  <a:pt x="555142" y="365709"/>
                </a:lnTo>
                <a:lnTo>
                  <a:pt x="555142" y="284746"/>
                </a:lnTo>
                <a:close/>
              </a:path>
            </a:pathLst>
          </a:custGeom>
          <a:solidFill>
            <a:srgbClr val="FFFFFF"/>
          </a:solidFill>
        </p:spPr>
        <p:txBody>
          <a:bodyPr wrap="square" lIns="0" tIns="0" rIns="0" bIns="0" rtlCol="0"/>
          <a:lstStyle/>
          <a:p>
            <a:endParaRPr/>
          </a:p>
        </p:txBody>
      </p:sp>
      <p:sp>
        <p:nvSpPr>
          <p:cNvPr id="10" name="object 10"/>
          <p:cNvSpPr/>
          <p:nvPr/>
        </p:nvSpPr>
        <p:spPr>
          <a:xfrm>
            <a:off x="3914076" y="2280359"/>
            <a:ext cx="276225" cy="539115"/>
          </a:xfrm>
          <a:custGeom>
            <a:avLst/>
            <a:gdLst/>
            <a:ahLst/>
            <a:cxnLst/>
            <a:rect l="l" t="t" r="r" b="b"/>
            <a:pathLst>
              <a:path w="276225" h="539114">
                <a:moveTo>
                  <a:pt x="150662" y="195413"/>
                </a:moveTo>
                <a:lnTo>
                  <a:pt x="122733" y="200996"/>
                </a:lnTo>
                <a:lnTo>
                  <a:pt x="94915" y="212162"/>
                </a:lnTo>
                <a:lnTo>
                  <a:pt x="75331" y="228911"/>
                </a:lnTo>
                <a:lnTo>
                  <a:pt x="58640" y="251243"/>
                </a:lnTo>
                <a:lnTo>
                  <a:pt x="153444" y="251243"/>
                </a:lnTo>
                <a:lnTo>
                  <a:pt x="170246" y="256826"/>
                </a:lnTo>
                <a:lnTo>
                  <a:pt x="206410" y="287537"/>
                </a:lnTo>
                <a:lnTo>
                  <a:pt x="220430" y="332201"/>
                </a:lnTo>
                <a:lnTo>
                  <a:pt x="220430" y="401993"/>
                </a:lnTo>
                <a:lnTo>
                  <a:pt x="206410" y="446668"/>
                </a:lnTo>
                <a:lnTo>
                  <a:pt x="170246" y="480165"/>
                </a:lnTo>
                <a:lnTo>
                  <a:pt x="156226" y="485748"/>
                </a:lnTo>
                <a:lnTo>
                  <a:pt x="55858" y="485748"/>
                </a:lnTo>
                <a:lnTo>
                  <a:pt x="64204" y="494128"/>
                </a:lnTo>
                <a:lnTo>
                  <a:pt x="94915" y="524829"/>
                </a:lnTo>
                <a:lnTo>
                  <a:pt x="139535" y="538792"/>
                </a:lnTo>
                <a:lnTo>
                  <a:pt x="178592" y="538792"/>
                </a:lnTo>
                <a:lnTo>
                  <a:pt x="200846" y="530412"/>
                </a:lnTo>
                <a:lnTo>
                  <a:pt x="239903" y="499711"/>
                </a:lnTo>
                <a:lnTo>
                  <a:pt x="267832" y="455036"/>
                </a:lnTo>
                <a:lnTo>
                  <a:pt x="276177" y="429919"/>
                </a:lnTo>
                <a:lnTo>
                  <a:pt x="276177" y="304286"/>
                </a:lnTo>
                <a:lnTo>
                  <a:pt x="256705" y="256826"/>
                </a:lnTo>
                <a:lnTo>
                  <a:pt x="220430" y="217745"/>
                </a:lnTo>
                <a:lnTo>
                  <a:pt x="175810" y="198210"/>
                </a:lnTo>
                <a:lnTo>
                  <a:pt x="150662" y="195413"/>
                </a:lnTo>
                <a:close/>
              </a:path>
              <a:path w="276225" h="539114">
                <a:moveTo>
                  <a:pt x="30711" y="0"/>
                </a:moveTo>
                <a:lnTo>
                  <a:pt x="8345" y="5582"/>
                </a:lnTo>
                <a:lnTo>
                  <a:pt x="2781" y="11165"/>
                </a:lnTo>
                <a:lnTo>
                  <a:pt x="0" y="19534"/>
                </a:lnTo>
                <a:lnTo>
                  <a:pt x="0" y="513663"/>
                </a:lnTo>
                <a:lnTo>
                  <a:pt x="2781" y="522043"/>
                </a:lnTo>
                <a:lnTo>
                  <a:pt x="8345" y="527626"/>
                </a:lnTo>
                <a:lnTo>
                  <a:pt x="19583" y="533209"/>
                </a:lnTo>
                <a:lnTo>
                  <a:pt x="39056" y="533209"/>
                </a:lnTo>
                <a:lnTo>
                  <a:pt x="55858" y="522043"/>
                </a:lnTo>
                <a:lnTo>
                  <a:pt x="55858" y="485748"/>
                </a:lnTo>
                <a:lnTo>
                  <a:pt x="125515" y="485748"/>
                </a:lnTo>
                <a:lnTo>
                  <a:pt x="97697" y="474582"/>
                </a:lnTo>
                <a:lnTo>
                  <a:pt x="83676" y="463416"/>
                </a:lnTo>
                <a:lnTo>
                  <a:pt x="72549" y="452251"/>
                </a:lnTo>
                <a:lnTo>
                  <a:pt x="66985" y="441085"/>
                </a:lnTo>
                <a:lnTo>
                  <a:pt x="61422" y="432705"/>
                </a:lnTo>
                <a:lnTo>
                  <a:pt x="58640" y="421539"/>
                </a:lnTo>
                <a:lnTo>
                  <a:pt x="58640" y="332201"/>
                </a:lnTo>
                <a:lnTo>
                  <a:pt x="64204" y="298703"/>
                </a:lnTo>
                <a:lnTo>
                  <a:pt x="72549" y="284751"/>
                </a:lnTo>
                <a:lnTo>
                  <a:pt x="94915" y="262420"/>
                </a:lnTo>
                <a:lnTo>
                  <a:pt x="122733" y="251243"/>
                </a:lnTo>
                <a:lnTo>
                  <a:pt x="58640" y="251243"/>
                </a:lnTo>
                <a:lnTo>
                  <a:pt x="58640" y="11165"/>
                </a:lnTo>
                <a:lnTo>
                  <a:pt x="50183" y="5582"/>
                </a:lnTo>
                <a:lnTo>
                  <a:pt x="41838" y="2785"/>
                </a:lnTo>
                <a:lnTo>
                  <a:pt x="30711" y="0"/>
                </a:lnTo>
                <a:close/>
              </a:path>
            </a:pathLst>
          </a:custGeom>
          <a:solidFill>
            <a:srgbClr val="FFFFFF"/>
          </a:solidFill>
        </p:spPr>
        <p:txBody>
          <a:bodyPr wrap="square" lIns="0" tIns="0" rIns="0" bIns="0" rtlCol="0"/>
          <a:lstStyle/>
          <a:p>
            <a:endParaRPr/>
          </a:p>
        </p:txBody>
      </p:sp>
      <p:pic>
        <p:nvPicPr>
          <p:cNvPr id="11" name="object 11"/>
          <p:cNvPicPr/>
          <p:nvPr/>
        </p:nvPicPr>
        <p:blipFill>
          <a:blip r:embed="rId2" cstate="print"/>
          <a:stretch>
            <a:fillRect/>
          </a:stretch>
        </p:blipFill>
        <p:spPr>
          <a:xfrm>
            <a:off x="1579027" y="2936404"/>
            <a:ext cx="122733" cy="217748"/>
          </a:xfrm>
          <a:prstGeom prst="rect">
            <a:avLst/>
          </a:prstGeom>
        </p:spPr>
      </p:pic>
      <p:pic>
        <p:nvPicPr>
          <p:cNvPr id="12" name="object 12"/>
          <p:cNvPicPr/>
          <p:nvPr/>
        </p:nvPicPr>
        <p:blipFill>
          <a:blip r:embed="rId3" cstate="print"/>
          <a:stretch>
            <a:fillRect/>
          </a:stretch>
        </p:blipFill>
        <p:spPr>
          <a:xfrm>
            <a:off x="1749163" y="2928024"/>
            <a:ext cx="111606" cy="226128"/>
          </a:xfrm>
          <a:prstGeom prst="rect">
            <a:avLst/>
          </a:prstGeom>
        </p:spPr>
      </p:pic>
      <p:pic>
        <p:nvPicPr>
          <p:cNvPr id="13" name="object 13"/>
          <p:cNvPicPr/>
          <p:nvPr/>
        </p:nvPicPr>
        <p:blipFill>
          <a:blip r:embed="rId4" cstate="print"/>
          <a:stretch>
            <a:fillRect/>
          </a:stretch>
        </p:blipFill>
        <p:spPr>
          <a:xfrm>
            <a:off x="1908170" y="3011779"/>
            <a:ext cx="111606" cy="142373"/>
          </a:xfrm>
          <a:prstGeom prst="rect">
            <a:avLst/>
          </a:prstGeom>
        </p:spPr>
      </p:pic>
      <p:pic>
        <p:nvPicPr>
          <p:cNvPr id="14" name="object 14"/>
          <p:cNvPicPr/>
          <p:nvPr/>
        </p:nvPicPr>
        <p:blipFill>
          <a:blip r:embed="rId5" cstate="print"/>
          <a:stretch>
            <a:fillRect/>
          </a:stretch>
        </p:blipFill>
        <p:spPr>
          <a:xfrm>
            <a:off x="2067290" y="3011779"/>
            <a:ext cx="192501" cy="142373"/>
          </a:xfrm>
          <a:prstGeom prst="rect">
            <a:avLst/>
          </a:prstGeom>
        </p:spPr>
      </p:pic>
      <p:sp>
        <p:nvSpPr>
          <p:cNvPr id="15" name="object 15"/>
          <p:cNvSpPr/>
          <p:nvPr/>
        </p:nvSpPr>
        <p:spPr>
          <a:xfrm>
            <a:off x="2309975" y="2947570"/>
            <a:ext cx="25400" cy="207010"/>
          </a:xfrm>
          <a:custGeom>
            <a:avLst/>
            <a:gdLst/>
            <a:ahLst/>
            <a:cxnLst/>
            <a:rect l="l" t="t" r="r" b="b"/>
            <a:pathLst>
              <a:path w="25400" h="207010">
                <a:moveTo>
                  <a:pt x="19472" y="22331"/>
                </a:moveTo>
                <a:lnTo>
                  <a:pt x="8345" y="22331"/>
                </a:lnTo>
                <a:lnTo>
                  <a:pt x="13909" y="25128"/>
                </a:lnTo>
                <a:lnTo>
                  <a:pt x="19472" y="22331"/>
                </a:lnTo>
                <a:close/>
              </a:path>
              <a:path w="25400" h="207010">
                <a:moveTo>
                  <a:pt x="19472" y="0"/>
                </a:moveTo>
                <a:lnTo>
                  <a:pt x="8345" y="0"/>
                </a:lnTo>
                <a:lnTo>
                  <a:pt x="2781" y="2785"/>
                </a:lnTo>
                <a:lnTo>
                  <a:pt x="0" y="8368"/>
                </a:lnTo>
                <a:lnTo>
                  <a:pt x="0" y="16748"/>
                </a:lnTo>
                <a:lnTo>
                  <a:pt x="2781" y="22331"/>
                </a:lnTo>
                <a:lnTo>
                  <a:pt x="22254" y="22331"/>
                </a:lnTo>
                <a:lnTo>
                  <a:pt x="25036" y="16748"/>
                </a:lnTo>
                <a:lnTo>
                  <a:pt x="25036" y="8368"/>
                </a:lnTo>
                <a:lnTo>
                  <a:pt x="22254" y="2785"/>
                </a:lnTo>
                <a:lnTo>
                  <a:pt x="19472" y="0"/>
                </a:lnTo>
                <a:close/>
              </a:path>
              <a:path w="25400" h="207010">
                <a:moveTo>
                  <a:pt x="19472" y="66995"/>
                </a:moveTo>
                <a:lnTo>
                  <a:pt x="5563" y="66995"/>
                </a:lnTo>
                <a:lnTo>
                  <a:pt x="2781" y="72578"/>
                </a:lnTo>
                <a:lnTo>
                  <a:pt x="2781" y="198208"/>
                </a:lnTo>
                <a:lnTo>
                  <a:pt x="5563" y="203791"/>
                </a:lnTo>
                <a:lnTo>
                  <a:pt x="13909" y="206583"/>
                </a:lnTo>
                <a:lnTo>
                  <a:pt x="19472" y="203791"/>
                </a:lnTo>
                <a:lnTo>
                  <a:pt x="22254" y="198208"/>
                </a:lnTo>
                <a:lnTo>
                  <a:pt x="22254" y="72578"/>
                </a:lnTo>
                <a:lnTo>
                  <a:pt x="19472" y="66995"/>
                </a:lnTo>
                <a:close/>
              </a:path>
            </a:pathLst>
          </a:custGeom>
          <a:solidFill>
            <a:srgbClr val="FFFFFF"/>
          </a:solidFill>
        </p:spPr>
        <p:txBody>
          <a:bodyPr wrap="square" lIns="0" tIns="0" rIns="0" bIns="0" rtlCol="0"/>
          <a:lstStyle/>
          <a:p>
            <a:endParaRPr/>
          </a:p>
        </p:txBody>
      </p:sp>
      <p:grpSp>
        <p:nvGrpSpPr>
          <p:cNvPr id="16" name="object 16"/>
          <p:cNvGrpSpPr/>
          <p:nvPr/>
        </p:nvGrpSpPr>
        <p:grpSpPr>
          <a:xfrm>
            <a:off x="2382524" y="3011779"/>
            <a:ext cx="237490" cy="142875"/>
            <a:chOff x="2382524" y="3011779"/>
            <a:chExt cx="237490" cy="142875"/>
          </a:xfrm>
        </p:grpSpPr>
        <p:pic>
          <p:nvPicPr>
            <p:cNvPr id="17" name="object 17"/>
            <p:cNvPicPr/>
            <p:nvPr/>
          </p:nvPicPr>
          <p:blipFill>
            <a:blip r:embed="rId6" cstate="print"/>
            <a:stretch>
              <a:fillRect/>
            </a:stretch>
          </p:blipFill>
          <p:spPr>
            <a:xfrm>
              <a:off x="2516385" y="3011779"/>
              <a:ext cx="103260" cy="142373"/>
            </a:xfrm>
            <a:prstGeom prst="rect">
              <a:avLst/>
            </a:prstGeom>
          </p:spPr>
        </p:pic>
        <p:pic>
          <p:nvPicPr>
            <p:cNvPr id="18" name="object 18"/>
            <p:cNvPicPr/>
            <p:nvPr/>
          </p:nvPicPr>
          <p:blipFill>
            <a:blip r:embed="rId7" cstate="print"/>
            <a:stretch>
              <a:fillRect/>
            </a:stretch>
          </p:blipFill>
          <p:spPr>
            <a:xfrm>
              <a:off x="2382524" y="3011779"/>
              <a:ext cx="100367" cy="142373"/>
            </a:xfrm>
            <a:prstGeom prst="rect">
              <a:avLst/>
            </a:prstGeom>
          </p:spPr>
        </p:pic>
      </p:grpSp>
      <p:sp>
        <p:nvSpPr>
          <p:cNvPr id="19" name="object 19"/>
          <p:cNvSpPr/>
          <p:nvPr/>
        </p:nvSpPr>
        <p:spPr>
          <a:xfrm>
            <a:off x="2675393" y="2928024"/>
            <a:ext cx="19685" cy="226695"/>
          </a:xfrm>
          <a:custGeom>
            <a:avLst/>
            <a:gdLst/>
            <a:ahLst/>
            <a:cxnLst/>
            <a:rect l="l" t="t" r="r" b="b"/>
            <a:pathLst>
              <a:path w="19685" h="226694">
                <a:moveTo>
                  <a:pt x="8345" y="0"/>
                </a:moveTo>
                <a:lnTo>
                  <a:pt x="2781" y="2797"/>
                </a:lnTo>
                <a:lnTo>
                  <a:pt x="0" y="8379"/>
                </a:lnTo>
                <a:lnTo>
                  <a:pt x="0" y="217754"/>
                </a:lnTo>
                <a:lnTo>
                  <a:pt x="2781" y="223337"/>
                </a:lnTo>
                <a:lnTo>
                  <a:pt x="8345" y="226128"/>
                </a:lnTo>
                <a:lnTo>
                  <a:pt x="16802" y="223337"/>
                </a:lnTo>
                <a:lnTo>
                  <a:pt x="19583" y="217754"/>
                </a:lnTo>
                <a:lnTo>
                  <a:pt x="19583" y="8379"/>
                </a:lnTo>
                <a:lnTo>
                  <a:pt x="16802" y="2797"/>
                </a:lnTo>
                <a:lnTo>
                  <a:pt x="8345" y="0"/>
                </a:lnTo>
                <a:close/>
              </a:path>
            </a:pathLst>
          </a:custGeom>
          <a:solidFill>
            <a:srgbClr val="FFFFFF"/>
          </a:solidFill>
        </p:spPr>
        <p:txBody>
          <a:bodyPr wrap="square" lIns="0" tIns="0" rIns="0" bIns="0" rtlCol="0"/>
          <a:lstStyle/>
          <a:p>
            <a:endParaRPr/>
          </a:p>
        </p:txBody>
      </p:sp>
      <p:grpSp>
        <p:nvGrpSpPr>
          <p:cNvPr id="20" name="object 20"/>
          <p:cNvGrpSpPr/>
          <p:nvPr/>
        </p:nvGrpSpPr>
        <p:grpSpPr>
          <a:xfrm>
            <a:off x="2831619" y="2936404"/>
            <a:ext cx="245745" cy="217804"/>
            <a:chOff x="2831619" y="2936404"/>
            <a:chExt cx="245745" cy="217804"/>
          </a:xfrm>
        </p:grpSpPr>
        <p:pic>
          <p:nvPicPr>
            <p:cNvPr id="21" name="object 21"/>
            <p:cNvPicPr/>
            <p:nvPr/>
          </p:nvPicPr>
          <p:blipFill>
            <a:blip r:embed="rId8" cstate="print"/>
            <a:stretch>
              <a:fillRect/>
            </a:stretch>
          </p:blipFill>
          <p:spPr>
            <a:xfrm>
              <a:off x="2831619" y="2936404"/>
              <a:ext cx="111606" cy="217748"/>
            </a:xfrm>
            <a:prstGeom prst="rect">
              <a:avLst/>
            </a:prstGeom>
          </p:spPr>
        </p:pic>
        <p:pic>
          <p:nvPicPr>
            <p:cNvPr id="22" name="object 22"/>
            <p:cNvPicPr/>
            <p:nvPr/>
          </p:nvPicPr>
          <p:blipFill>
            <a:blip r:embed="rId9" cstate="print"/>
            <a:stretch>
              <a:fillRect/>
            </a:stretch>
          </p:blipFill>
          <p:spPr>
            <a:xfrm>
              <a:off x="2973937" y="3011779"/>
              <a:ext cx="103260" cy="142373"/>
            </a:xfrm>
            <a:prstGeom prst="rect">
              <a:avLst/>
            </a:prstGeom>
          </p:spPr>
        </p:pic>
      </p:grpSp>
      <p:grpSp>
        <p:nvGrpSpPr>
          <p:cNvPr id="23" name="object 23"/>
          <p:cNvGrpSpPr/>
          <p:nvPr/>
        </p:nvGrpSpPr>
        <p:grpSpPr>
          <a:xfrm>
            <a:off x="3130163" y="2928024"/>
            <a:ext cx="265430" cy="226695"/>
            <a:chOff x="3130163" y="2928024"/>
            <a:chExt cx="265430" cy="226695"/>
          </a:xfrm>
        </p:grpSpPr>
        <p:pic>
          <p:nvPicPr>
            <p:cNvPr id="24" name="object 24"/>
            <p:cNvPicPr/>
            <p:nvPr/>
          </p:nvPicPr>
          <p:blipFill>
            <a:blip r:embed="rId10" cstate="print"/>
            <a:stretch>
              <a:fillRect/>
            </a:stretch>
          </p:blipFill>
          <p:spPr>
            <a:xfrm>
              <a:off x="3130163" y="2928024"/>
              <a:ext cx="111606" cy="226128"/>
            </a:xfrm>
            <a:prstGeom prst="rect">
              <a:avLst/>
            </a:prstGeom>
          </p:spPr>
        </p:pic>
        <p:pic>
          <p:nvPicPr>
            <p:cNvPr id="25" name="object 25"/>
            <p:cNvPicPr/>
            <p:nvPr/>
          </p:nvPicPr>
          <p:blipFill>
            <a:blip r:embed="rId11" cstate="print"/>
            <a:stretch>
              <a:fillRect/>
            </a:stretch>
          </p:blipFill>
          <p:spPr>
            <a:xfrm>
              <a:off x="3283607" y="3011779"/>
              <a:ext cx="111606" cy="142373"/>
            </a:xfrm>
            <a:prstGeom prst="rect">
              <a:avLst/>
            </a:prstGeom>
          </p:spPr>
        </p:pic>
      </p:grpSp>
      <p:grpSp>
        <p:nvGrpSpPr>
          <p:cNvPr id="26" name="object 26"/>
          <p:cNvGrpSpPr/>
          <p:nvPr/>
        </p:nvGrpSpPr>
        <p:grpSpPr>
          <a:xfrm>
            <a:off x="3445397" y="3011779"/>
            <a:ext cx="209550" cy="142875"/>
            <a:chOff x="3445397" y="3011779"/>
            <a:chExt cx="209550" cy="142875"/>
          </a:xfrm>
        </p:grpSpPr>
        <p:pic>
          <p:nvPicPr>
            <p:cNvPr id="27" name="object 27"/>
            <p:cNvPicPr/>
            <p:nvPr/>
          </p:nvPicPr>
          <p:blipFill>
            <a:blip r:embed="rId12" cstate="print"/>
            <a:stretch>
              <a:fillRect/>
            </a:stretch>
          </p:blipFill>
          <p:spPr>
            <a:xfrm>
              <a:off x="3445397" y="3011779"/>
              <a:ext cx="75331" cy="142373"/>
            </a:xfrm>
            <a:prstGeom prst="rect">
              <a:avLst/>
            </a:prstGeom>
          </p:spPr>
        </p:pic>
        <p:pic>
          <p:nvPicPr>
            <p:cNvPr id="28" name="object 28"/>
            <p:cNvPicPr/>
            <p:nvPr/>
          </p:nvPicPr>
          <p:blipFill>
            <a:blip r:embed="rId13" cstate="print"/>
            <a:stretch>
              <a:fillRect/>
            </a:stretch>
          </p:blipFill>
          <p:spPr>
            <a:xfrm>
              <a:off x="3551440" y="3011779"/>
              <a:ext cx="103149" cy="142373"/>
            </a:xfrm>
            <a:prstGeom prst="rect">
              <a:avLst/>
            </a:prstGeom>
          </p:spPr>
        </p:pic>
      </p:grpSp>
      <p:grpSp>
        <p:nvGrpSpPr>
          <p:cNvPr id="29" name="object 29"/>
          <p:cNvGrpSpPr/>
          <p:nvPr/>
        </p:nvGrpSpPr>
        <p:grpSpPr>
          <a:xfrm>
            <a:off x="3707666" y="2947570"/>
            <a:ext cx="209550" cy="207010"/>
            <a:chOff x="3707666" y="2947570"/>
            <a:chExt cx="209550" cy="207010"/>
          </a:xfrm>
        </p:grpSpPr>
        <p:pic>
          <p:nvPicPr>
            <p:cNvPr id="30" name="object 30"/>
            <p:cNvPicPr/>
            <p:nvPr/>
          </p:nvPicPr>
          <p:blipFill>
            <a:blip r:embed="rId14" cstate="print"/>
            <a:stretch>
              <a:fillRect/>
            </a:stretch>
          </p:blipFill>
          <p:spPr>
            <a:xfrm>
              <a:off x="3707666" y="2947570"/>
              <a:ext cx="64092" cy="206583"/>
            </a:xfrm>
            <a:prstGeom prst="rect">
              <a:avLst/>
            </a:prstGeom>
          </p:spPr>
        </p:pic>
        <p:pic>
          <p:nvPicPr>
            <p:cNvPr id="31" name="object 31"/>
            <p:cNvPicPr/>
            <p:nvPr/>
          </p:nvPicPr>
          <p:blipFill>
            <a:blip r:embed="rId15" cstate="print"/>
            <a:stretch>
              <a:fillRect/>
            </a:stretch>
          </p:blipFill>
          <p:spPr>
            <a:xfrm>
              <a:off x="3805252" y="3011779"/>
              <a:ext cx="111606" cy="142373"/>
            </a:xfrm>
            <a:prstGeom prst="rect">
              <a:avLst/>
            </a:prstGeom>
          </p:spPr>
        </p:pic>
      </p:grpSp>
      <p:grpSp>
        <p:nvGrpSpPr>
          <p:cNvPr id="32" name="object 32"/>
          <p:cNvGrpSpPr/>
          <p:nvPr/>
        </p:nvGrpSpPr>
        <p:grpSpPr>
          <a:xfrm>
            <a:off x="3964260" y="3011779"/>
            <a:ext cx="217804" cy="204470"/>
            <a:chOff x="3964260" y="3011779"/>
            <a:chExt cx="217804" cy="204470"/>
          </a:xfrm>
        </p:grpSpPr>
        <p:pic>
          <p:nvPicPr>
            <p:cNvPr id="33" name="object 33"/>
            <p:cNvPicPr/>
            <p:nvPr/>
          </p:nvPicPr>
          <p:blipFill>
            <a:blip r:embed="rId16" cstate="print"/>
            <a:stretch>
              <a:fillRect/>
            </a:stretch>
          </p:blipFill>
          <p:spPr>
            <a:xfrm>
              <a:off x="3964260" y="3011779"/>
              <a:ext cx="78113" cy="142373"/>
            </a:xfrm>
            <a:prstGeom prst="rect">
              <a:avLst/>
            </a:prstGeom>
          </p:spPr>
        </p:pic>
        <p:pic>
          <p:nvPicPr>
            <p:cNvPr id="34" name="object 34"/>
            <p:cNvPicPr/>
            <p:nvPr/>
          </p:nvPicPr>
          <p:blipFill>
            <a:blip r:embed="rId17" cstate="print"/>
            <a:stretch>
              <a:fillRect/>
            </a:stretch>
          </p:blipFill>
          <p:spPr>
            <a:xfrm>
              <a:off x="4067521" y="3011779"/>
              <a:ext cx="114387" cy="203860"/>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49240" y="112526"/>
            <a:ext cx="4630420" cy="452120"/>
          </a:xfrm>
          <a:prstGeom prst="rect">
            <a:avLst/>
          </a:prstGeom>
        </p:spPr>
        <p:txBody>
          <a:bodyPr vert="horz" wrap="square" lIns="0" tIns="12065" rIns="0" bIns="0" rtlCol="0">
            <a:spAutoFit/>
          </a:bodyPr>
          <a:lstStyle/>
          <a:p>
            <a:pPr marL="12700">
              <a:lnSpc>
                <a:spcPct val="100000"/>
              </a:lnSpc>
              <a:spcBef>
                <a:spcPts val="95"/>
              </a:spcBef>
            </a:pPr>
            <a:r>
              <a:rPr sz="1800" spc="-20" dirty="0"/>
              <a:t>CUMPLIMIENTO</a:t>
            </a:r>
            <a:r>
              <a:rPr sz="1800" spc="-165" dirty="0"/>
              <a:t> </a:t>
            </a:r>
            <a:r>
              <a:rPr sz="1800" spc="-5" dirty="0"/>
              <a:t>A</a:t>
            </a:r>
            <a:r>
              <a:rPr sz="1800" spc="-185" dirty="0"/>
              <a:t> </a:t>
            </a:r>
            <a:r>
              <a:rPr sz="1800" spc="-5" dirty="0"/>
              <a:t>OBJETIVOS</a:t>
            </a:r>
            <a:r>
              <a:rPr spc="-5" dirty="0"/>
              <a:t>.</a:t>
            </a:r>
          </a:p>
        </p:txBody>
      </p:sp>
      <p:graphicFrame>
        <p:nvGraphicFramePr>
          <p:cNvPr id="3" name="object 3"/>
          <p:cNvGraphicFramePr>
            <a:graphicFrameLocks noGrp="1"/>
          </p:cNvGraphicFramePr>
          <p:nvPr>
            <p:extLst>
              <p:ext uri="{D42A27DB-BD31-4B8C-83A1-F6EECF244321}">
                <p14:modId xmlns:p14="http://schemas.microsoft.com/office/powerpoint/2010/main" val="3523819159"/>
              </p:ext>
            </p:extLst>
          </p:nvPr>
        </p:nvGraphicFramePr>
        <p:xfrm>
          <a:off x="1327625" y="890266"/>
          <a:ext cx="5791200" cy="890270"/>
        </p:xfrm>
        <a:graphic>
          <a:graphicData uri="http://schemas.openxmlformats.org/drawingml/2006/table">
            <a:tbl>
              <a:tblPr firstRow="1" bandRow="1">
                <a:tableStyleId>{2D5ABB26-0587-4C30-8999-92F81FD0307C}</a:tableStyleId>
              </a:tblPr>
              <a:tblGrid>
                <a:gridCol w="2761707">
                  <a:extLst>
                    <a:ext uri="{9D8B030D-6E8A-4147-A177-3AD203B41FA5}">
                      <a16:colId xmlns:a16="http://schemas.microsoft.com/office/drawing/2014/main" val="20000"/>
                    </a:ext>
                  </a:extLst>
                </a:gridCol>
                <a:gridCol w="1098892">
                  <a:extLst>
                    <a:ext uri="{9D8B030D-6E8A-4147-A177-3AD203B41FA5}">
                      <a16:colId xmlns:a16="http://schemas.microsoft.com/office/drawing/2014/main" val="20001"/>
                    </a:ext>
                  </a:extLst>
                </a:gridCol>
                <a:gridCol w="1930601">
                  <a:extLst>
                    <a:ext uri="{9D8B030D-6E8A-4147-A177-3AD203B41FA5}">
                      <a16:colId xmlns:a16="http://schemas.microsoft.com/office/drawing/2014/main" val="20002"/>
                    </a:ext>
                  </a:extLst>
                </a:gridCol>
              </a:tblGrid>
              <a:tr h="242130">
                <a:tc>
                  <a:txBody>
                    <a:bodyPr/>
                    <a:lstStyle/>
                    <a:p>
                      <a:pPr algn="ctr">
                        <a:lnSpc>
                          <a:spcPct val="100000"/>
                        </a:lnSpc>
                        <a:spcBef>
                          <a:spcPts val="240"/>
                        </a:spcBef>
                      </a:pPr>
                      <a:r>
                        <a:rPr sz="1800" b="1" spc="-10" dirty="0">
                          <a:latin typeface="Calibri"/>
                          <a:cs typeface="Calibri"/>
                        </a:rPr>
                        <a:t>OBJETIVO</a:t>
                      </a:r>
                      <a:endParaRPr sz="1800">
                        <a:latin typeface="Calibri"/>
                        <a:cs typeface="Calibri"/>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noFill/>
                  </a:tcPr>
                </a:tc>
                <a:tc>
                  <a:txBody>
                    <a:bodyPr/>
                    <a:lstStyle/>
                    <a:p>
                      <a:pPr marL="1270" algn="ctr">
                        <a:lnSpc>
                          <a:spcPct val="100000"/>
                        </a:lnSpc>
                        <a:spcBef>
                          <a:spcPts val="240"/>
                        </a:spcBef>
                      </a:pPr>
                      <a:r>
                        <a:rPr sz="1800" b="1" spc="-40" dirty="0">
                          <a:latin typeface="Calibri"/>
                          <a:cs typeface="Calibri"/>
                        </a:rPr>
                        <a:t>META</a:t>
                      </a:r>
                      <a:endParaRPr sz="1800">
                        <a:latin typeface="Calibri"/>
                        <a:cs typeface="Calibri"/>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noFill/>
                  </a:tcPr>
                </a:tc>
                <a:tc>
                  <a:txBody>
                    <a:bodyPr/>
                    <a:lstStyle/>
                    <a:p>
                      <a:pPr marL="3175" algn="ctr">
                        <a:lnSpc>
                          <a:spcPct val="100000"/>
                        </a:lnSpc>
                        <a:spcBef>
                          <a:spcPts val="240"/>
                        </a:spcBef>
                      </a:pPr>
                      <a:r>
                        <a:rPr sz="1800" b="1" spc="-10" dirty="0">
                          <a:latin typeface="Calibri"/>
                          <a:cs typeface="Calibri"/>
                        </a:rPr>
                        <a:t>CUMPLIMIENTO</a:t>
                      </a:r>
                      <a:endParaRPr sz="1800">
                        <a:latin typeface="Calibri"/>
                        <a:cs typeface="Calibri"/>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noFill/>
                  </a:tcPr>
                </a:tc>
                <a:extLst>
                  <a:ext uri="{0D108BD9-81ED-4DB2-BD59-A6C34878D82A}">
                    <a16:rowId xmlns:a16="http://schemas.microsoft.com/office/drawing/2014/main" val="10000"/>
                  </a:ext>
                </a:extLst>
              </a:tr>
              <a:tr h="495359">
                <a:tc>
                  <a:txBody>
                    <a:bodyPr/>
                    <a:lstStyle/>
                    <a:p>
                      <a:pPr marL="9525">
                        <a:lnSpc>
                          <a:spcPct val="100000"/>
                        </a:lnSpc>
                        <a:spcBef>
                          <a:spcPts val="890"/>
                        </a:spcBef>
                      </a:pPr>
                      <a:r>
                        <a:rPr lang="es-ES" sz="1200" spc="-5" dirty="0">
                          <a:latin typeface="+mn-lt"/>
                          <a:cs typeface="Calibri"/>
                        </a:rPr>
                        <a:t>Mantener las tasas de accidentalidad en 0 derivados de todas las actividades desarrolladas por el laboratorio</a:t>
                      </a:r>
                      <a:endParaRPr sz="1200" dirty="0">
                        <a:latin typeface="Calibri"/>
                        <a:cs typeface="Calibri"/>
                      </a:endParaRP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noFill/>
                  </a:tcPr>
                </a:tc>
                <a:tc>
                  <a:txBody>
                    <a:bodyPr/>
                    <a:lstStyle/>
                    <a:p>
                      <a:pPr>
                        <a:lnSpc>
                          <a:spcPct val="100000"/>
                        </a:lnSpc>
                        <a:spcBef>
                          <a:spcPts val="5"/>
                        </a:spcBef>
                      </a:pPr>
                      <a:endParaRPr sz="1500" dirty="0">
                        <a:latin typeface="Times New Roman"/>
                        <a:cs typeface="Times New Roman"/>
                      </a:endParaRPr>
                    </a:p>
                    <a:p>
                      <a:pPr marL="1270" algn="ctr">
                        <a:lnSpc>
                          <a:spcPct val="100000"/>
                        </a:lnSpc>
                      </a:pPr>
                      <a:r>
                        <a:rPr lang="es-MX" sz="1200" spc="-5" dirty="0">
                          <a:latin typeface="Calibri"/>
                          <a:cs typeface="Calibri"/>
                        </a:rPr>
                        <a:t>0</a:t>
                      </a:r>
                      <a:endParaRPr sz="1200" dirty="0">
                        <a:latin typeface="Calibri"/>
                        <a:cs typeface="Calibri"/>
                      </a:endParaRPr>
                    </a:p>
                  </a:txBody>
                  <a:tcPr marL="0" marR="0" marT="6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noFill/>
                  </a:tcPr>
                </a:tc>
                <a:tc>
                  <a:txBody>
                    <a:bodyPr/>
                    <a:lstStyle/>
                    <a:p>
                      <a:pPr>
                        <a:lnSpc>
                          <a:spcPct val="100000"/>
                        </a:lnSpc>
                        <a:spcBef>
                          <a:spcPts val="5"/>
                        </a:spcBef>
                      </a:pPr>
                      <a:r>
                        <a:rPr lang="es-ES" sz="1100" dirty="0">
                          <a:latin typeface="Century Gothic" panose="020B0502020202020204" pitchFamily="34" charset="0"/>
                          <a:cs typeface="Times New Roman"/>
                        </a:rPr>
                        <a:t>        </a:t>
                      </a:r>
                    </a:p>
                    <a:p>
                      <a:pPr>
                        <a:lnSpc>
                          <a:spcPct val="100000"/>
                        </a:lnSpc>
                        <a:spcBef>
                          <a:spcPts val="5"/>
                        </a:spcBef>
                      </a:pPr>
                      <a:r>
                        <a:rPr lang="es-ES" sz="1100" dirty="0">
                          <a:latin typeface="Century Gothic" panose="020B0502020202020204" pitchFamily="34" charset="0"/>
                          <a:cs typeface="Times New Roman"/>
                        </a:rPr>
                        <a:t>        No se cumple</a:t>
                      </a:r>
                      <a:r>
                        <a:rPr sz="1100" spc="-5" dirty="0">
                          <a:latin typeface="Century Gothic" panose="020B0502020202020204" pitchFamily="34" charset="0"/>
                          <a:cs typeface="Calibri"/>
                        </a:rPr>
                        <a:t>.</a:t>
                      </a:r>
                      <a:endParaRPr sz="1100" dirty="0">
                        <a:latin typeface="Century Gothic" panose="020B0502020202020204" pitchFamily="34" charset="0"/>
                        <a:cs typeface="Calibri"/>
                      </a:endParaRPr>
                    </a:p>
                  </a:txBody>
                  <a:tcPr marL="0" marR="0" marT="6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0000"/>
                    </a:solidFill>
                  </a:tcPr>
                </a:tc>
                <a:extLst>
                  <a:ext uri="{0D108BD9-81ED-4DB2-BD59-A6C34878D82A}">
                    <a16:rowId xmlns:a16="http://schemas.microsoft.com/office/drawing/2014/main" val="10001"/>
                  </a:ext>
                </a:extLst>
              </a:tr>
            </a:tbl>
          </a:graphicData>
        </a:graphic>
      </p:graphicFrame>
      <p:sp>
        <p:nvSpPr>
          <p:cNvPr id="14" name="object 14"/>
          <p:cNvSpPr txBox="1">
            <a:spLocks noGrp="1"/>
          </p:cNvSpPr>
          <p:nvPr>
            <p:ph type="ftr" sz="quarter" idx="5"/>
          </p:nvPr>
        </p:nvSpPr>
        <p:spPr>
          <a:prstGeom prst="rect">
            <a:avLst/>
          </a:prstGeom>
        </p:spPr>
        <p:txBody>
          <a:bodyPr vert="horz" wrap="square" lIns="0" tIns="0" rIns="0" bIns="0" rtlCol="0">
            <a:spAutoFit/>
          </a:bodyPr>
          <a:lstStyle/>
          <a:p>
            <a:pPr marL="12700">
              <a:lnSpc>
                <a:spcPts val="2380"/>
              </a:lnSpc>
            </a:pPr>
            <a:r>
              <a:rPr spc="-5" dirty="0"/>
              <a:t>H</a:t>
            </a:r>
            <a:r>
              <a:rPr spc="-10" dirty="0"/>
              <a:t>S</a:t>
            </a:r>
            <a:r>
              <a:rPr dirty="0"/>
              <a:t>E</a:t>
            </a:r>
          </a:p>
        </p:txBody>
      </p:sp>
      <p:sp>
        <p:nvSpPr>
          <p:cNvPr id="13" name="object 13"/>
          <p:cNvSpPr txBox="1"/>
          <p:nvPr/>
        </p:nvSpPr>
        <p:spPr>
          <a:xfrm>
            <a:off x="47837" y="5514265"/>
            <a:ext cx="9048326" cy="751488"/>
          </a:xfrm>
          <a:prstGeom prst="rect">
            <a:avLst/>
          </a:prstGeom>
        </p:spPr>
        <p:txBody>
          <a:bodyPr vert="horz" wrap="square" lIns="0" tIns="12700" rIns="0" bIns="0" rtlCol="0">
            <a:spAutoFit/>
          </a:bodyPr>
          <a:lstStyle/>
          <a:p>
            <a:pPr marL="12700" algn="just">
              <a:lnSpc>
                <a:spcPct val="100000"/>
              </a:lnSpc>
              <a:spcBef>
                <a:spcPts val="100"/>
              </a:spcBef>
            </a:pPr>
            <a:r>
              <a:rPr sz="1600" spc="-5" dirty="0">
                <a:latin typeface="Calibri"/>
                <a:cs typeface="Calibri"/>
              </a:rPr>
              <a:t>Conclusion:</a:t>
            </a:r>
            <a:r>
              <a:rPr lang="es-MX" sz="1600" spc="-5" dirty="0">
                <a:latin typeface="Calibri"/>
                <a:cs typeface="Calibri"/>
              </a:rPr>
              <a:t> Se laboran 575,581 HH, durante las cuales se conto con 1 evento que se reporta como doble accidente por estar inmerso 2 colaboradores, el índice de frecuencia que al inicio se reporta en 1,64 se reduce a 1 a cierre del período, lo anterior se define en que por cada 575,581 HHT se tiene un AT .</a:t>
            </a:r>
            <a:endParaRPr sz="1600" dirty="0">
              <a:latin typeface="Calibri"/>
              <a:cs typeface="Calibri"/>
            </a:endParaRPr>
          </a:p>
        </p:txBody>
      </p:sp>
      <p:graphicFrame>
        <p:nvGraphicFramePr>
          <p:cNvPr id="5" name="Tabla 4">
            <a:extLst>
              <a:ext uri="{FF2B5EF4-FFF2-40B4-BE49-F238E27FC236}">
                <a16:creationId xmlns:a16="http://schemas.microsoft.com/office/drawing/2014/main" id="{A79A867A-84E5-E7E0-CEC3-C661D6EA1EA0}"/>
              </a:ext>
            </a:extLst>
          </p:cNvPr>
          <p:cNvGraphicFramePr>
            <a:graphicFrameLocks noGrp="1"/>
          </p:cNvGraphicFramePr>
          <p:nvPr>
            <p:extLst>
              <p:ext uri="{D42A27DB-BD31-4B8C-83A1-F6EECF244321}">
                <p14:modId xmlns:p14="http://schemas.microsoft.com/office/powerpoint/2010/main" val="2148107450"/>
              </p:ext>
            </p:extLst>
          </p:nvPr>
        </p:nvGraphicFramePr>
        <p:xfrm>
          <a:off x="237181" y="2094373"/>
          <a:ext cx="1288165" cy="1569114"/>
        </p:xfrm>
        <a:graphic>
          <a:graphicData uri="http://schemas.openxmlformats.org/drawingml/2006/table">
            <a:tbl>
              <a:tblPr>
                <a:tableStyleId>{5940675A-B579-460E-94D1-54222C63F5DA}</a:tableStyleId>
              </a:tblPr>
              <a:tblGrid>
                <a:gridCol w="461629">
                  <a:extLst>
                    <a:ext uri="{9D8B030D-6E8A-4147-A177-3AD203B41FA5}">
                      <a16:colId xmlns:a16="http://schemas.microsoft.com/office/drawing/2014/main" val="3272669167"/>
                    </a:ext>
                  </a:extLst>
                </a:gridCol>
                <a:gridCol w="826536">
                  <a:extLst>
                    <a:ext uri="{9D8B030D-6E8A-4147-A177-3AD203B41FA5}">
                      <a16:colId xmlns:a16="http://schemas.microsoft.com/office/drawing/2014/main" val="3311038807"/>
                    </a:ext>
                  </a:extLst>
                </a:gridCol>
              </a:tblGrid>
              <a:tr h="261519">
                <a:tc>
                  <a:txBody>
                    <a:bodyPr/>
                    <a:lstStyle/>
                    <a:p>
                      <a:pPr algn="l" fontAlgn="b"/>
                      <a:r>
                        <a:rPr lang="es-CO" sz="1100" u="none" strike="noStrike">
                          <a:effectLst/>
                        </a:rPr>
                        <a:t>Año</a:t>
                      </a:r>
                      <a:endParaRPr lang="es-CO"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100" u="none" strike="noStrike">
                          <a:effectLst/>
                        </a:rPr>
                        <a:t>Cantidad</a:t>
                      </a:r>
                      <a:endParaRPr lang="es-CO"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80894754"/>
                  </a:ext>
                </a:extLst>
              </a:tr>
              <a:tr h="261519">
                <a:tc>
                  <a:txBody>
                    <a:bodyPr/>
                    <a:lstStyle/>
                    <a:p>
                      <a:pPr algn="ctr" fontAlgn="b"/>
                      <a:r>
                        <a:rPr lang="es-CO" sz="1100" u="none" strike="noStrike">
                          <a:effectLst/>
                        </a:rPr>
                        <a:t>2018</a:t>
                      </a:r>
                      <a:endParaRPr lang="es-CO"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O" sz="1100" u="none" strike="noStrike">
                          <a:effectLst/>
                        </a:rPr>
                        <a:t>3</a:t>
                      </a:r>
                      <a:endParaRPr lang="es-CO"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44651476"/>
                  </a:ext>
                </a:extLst>
              </a:tr>
              <a:tr h="261519">
                <a:tc>
                  <a:txBody>
                    <a:bodyPr/>
                    <a:lstStyle/>
                    <a:p>
                      <a:pPr algn="ctr" fontAlgn="b"/>
                      <a:r>
                        <a:rPr lang="es-CO" sz="1100" u="none" strike="noStrike">
                          <a:effectLst/>
                        </a:rPr>
                        <a:t>2019</a:t>
                      </a:r>
                      <a:endParaRPr lang="es-CO"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O" sz="1100" u="none" strike="noStrike" dirty="0">
                          <a:effectLst/>
                        </a:rPr>
                        <a:t>1</a:t>
                      </a:r>
                      <a:endParaRPr lang="es-CO"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72099346"/>
                  </a:ext>
                </a:extLst>
              </a:tr>
              <a:tr h="261519">
                <a:tc>
                  <a:txBody>
                    <a:bodyPr/>
                    <a:lstStyle/>
                    <a:p>
                      <a:pPr algn="ctr" fontAlgn="b"/>
                      <a:r>
                        <a:rPr lang="es-CO" sz="1100" u="none" strike="noStrike">
                          <a:effectLst/>
                        </a:rPr>
                        <a:t>2020</a:t>
                      </a:r>
                      <a:endParaRPr lang="es-CO"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9079807"/>
                  </a:ext>
                </a:extLst>
              </a:tr>
              <a:tr h="261519">
                <a:tc>
                  <a:txBody>
                    <a:bodyPr/>
                    <a:lstStyle/>
                    <a:p>
                      <a:pPr algn="ctr" fontAlgn="b"/>
                      <a:r>
                        <a:rPr lang="es-CO" sz="1100" u="none" strike="noStrike">
                          <a:effectLst/>
                        </a:rPr>
                        <a:t>2021</a:t>
                      </a:r>
                      <a:endParaRPr lang="es-CO"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83529022"/>
                  </a:ext>
                </a:extLst>
              </a:tr>
              <a:tr h="261519">
                <a:tc>
                  <a:txBody>
                    <a:bodyPr/>
                    <a:lstStyle/>
                    <a:p>
                      <a:pPr algn="ctr" fontAlgn="b"/>
                      <a:r>
                        <a:rPr lang="es-CO" sz="1100" u="none" strike="noStrike">
                          <a:effectLst/>
                        </a:rPr>
                        <a:t>2022</a:t>
                      </a:r>
                      <a:endParaRPr lang="es-CO"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O" sz="1100" u="none" strike="noStrike" dirty="0">
                          <a:effectLst/>
                        </a:rPr>
                        <a:t>2</a:t>
                      </a:r>
                      <a:endParaRPr lang="es-CO"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17518804"/>
                  </a:ext>
                </a:extLst>
              </a:tr>
            </a:tbl>
          </a:graphicData>
        </a:graphic>
      </p:graphicFrame>
      <p:graphicFrame>
        <p:nvGraphicFramePr>
          <p:cNvPr id="6" name="Tabla 5">
            <a:extLst>
              <a:ext uri="{FF2B5EF4-FFF2-40B4-BE49-F238E27FC236}">
                <a16:creationId xmlns:a16="http://schemas.microsoft.com/office/drawing/2014/main" id="{06DFAAF5-569B-E0C6-5FC8-BEBE6CE1F105}"/>
              </a:ext>
            </a:extLst>
          </p:cNvPr>
          <p:cNvGraphicFramePr>
            <a:graphicFrameLocks noGrp="1"/>
          </p:cNvGraphicFramePr>
          <p:nvPr>
            <p:extLst>
              <p:ext uri="{D42A27DB-BD31-4B8C-83A1-F6EECF244321}">
                <p14:modId xmlns:p14="http://schemas.microsoft.com/office/powerpoint/2010/main" val="1375783437"/>
              </p:ext>
            </p:extLst>
          </p:nvPr>
        </p:nvGraphicFramePr>
        <p:xfrm>
          <a:off x="1800988" y="1943594"/>
          <a:ext cx="1955800" cy="1905000"/>
        </p:xfrm>
        <a:graphic>
          <a:graphicData uri="http://schemas.openxmlformats.org/drawingml/2006/table">
            <a:tbl>
              <a:tblPr>
                <a:tableStyleId>{616DA210-FB5B-4158-B5E0-FEB733F419BA}</a:tableStyleId>
              </a:tblPr>
              <a:tblGrid>
                <a:gridCol w="637412">
                  <a:extLst>
                    <a:ext uri="{9D8B030D-6E8A-4147-A177-3AD203B41FA5}">
                      <a16:colId xmlns:a16="http://schemas.microsoft.com/office/drawing/2014/main" val="319265309"/>
                    </a:ext>
                  </a:extLst>
                </a:gridCol>
                <a:gridCol w="1318388">
                  <a:extLst>
                    <a:ext uri="{9D8B030D-6E8A-4147-A177-3AD203B41FA5}">
                      <a16:colId xmlns:a16="http://schemas.microsoft.com/office/drawing/2014/main" val="3114764872"/>
                    </a:ext>
                  </a:extLst>
                </a:gridCol>
              </a:tblGrid>
              <a:tr h="190500">
                <a:tc>
                  <a:txBody>
                    <a:bodyPr/>
                    <a:lstStyle/>
                    <a:p>
                      <a:pPr algn="ctr" fontAlgn="b"/>
                      <a:r>
                        <a:rPr lang="es-CO" sz="1100" u="none" strike="noStrike" dirty="0">
                          <a:effectLst/>
                        </a:rPr>
                        <a:t>Año</a:t>
                      </a:r>
                      <a:endParaRPr lang="es-CO"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O" sz="1100" u="none" strike="noStrike">
                          <a:effectLst/>
                        </a:rPr>
                        <a:t>Indice de frecuencia</a:t>
                      </a:r>
                      <a:endParaRPr lang="es-CO"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20747720"/>
                  </a:ext>
                </a:extLst>
              </a:tr>
              <a:tr h="190500">
                <a:tc>
                  <a:txBody>
                    <a:bodyPr/>
                    <a:lstStyle/>
                    <a:p>
                      <a:pPr algn="ctr" fontAlgn="b"/>
                      <a:r>
                        <a:rPr lang="es-CO" sz="1100" u="none" strike="noStrike" dirty="0">
                          <a:effectLst/>
                        </a:rPr>
                        <a:t>2014</a:t>
                      </a:r>
                      <a:endParaRPr lang="es-CO"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O" sz="1100" u="none" strike="noStrike">
                          <a:effectLst/>
                        </a:rPr>
                        <a:t>8,33</a:t>
                      </a:r>
                      <a:endParaRPr lang="es-CO"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63706801"/>
                  </a:ext>
                </a:extLst>
              </a:tr>
              <a:tr h="190500">
                <a:tc>
                  <a:txBody>
                    <a:bodyPr/>
                    <a:lstStyle/>
                    <a:p>
                      <a:pPr algn="ctr" fontAlgn="b"/>
                      <a:r>
                        <a:rPr lang="es-CO" sz="1100" u="none" strike="noStrike" dirty="0">
                          <a:effectLst/>
                        </a:rPr>
                        <a:t>2015</a:t>
                      </a:r>
                      <a:endParaRPr lang="es-CO"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01071040"/>
                  </a:ext>
                </a:extLst>
              </a:tr>
              <a:tr h="190500">
                <a:tc>
                  <a:txBody>
                    <a:bodyPr/>
                    <a:lstStyle/>
                    <a:p>
                      <a:pPr algn="ctr" fontAlgn="b"/>
                      <a:r>
                        <a:rPr lang="es-CO" sz="1100" u="none" strike="noStrike">
                          <a:effectLst/>
                        </a:rPr>
                        <a:t>2016</a:t>
                      </a:r>
                      <a:endParaRPr lang="es-CO"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O" sz="1100" u="none" strike="noStrike" dirty="0">
                          <a:effectLst/>
                        </a:rPr>
                        <a:t>6,06</a:t>
                      </a:r>
                      <a:endParaRPr lang="es-CO"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86565408"/>
                  </a:ext>
                </a:extLst>
              </a:tr>
              <a:tr h="190500">
                <a:tc>
                  <a:txBody>
                    <a:bodyPr/>
                    <a:lstStyle/>
                    <a:p>
                      <a:pPr algn="ctr" fontAlgn="b"/>
                      <a:r>
                        <a:rPr lang="es-CO" sz="1100" u="none" strike="noStrike">
                          <a:effectLst/>
                        </a:rPr>
                        <a:t>2017</a:t>
                      </a:r>
                      <a:endParaRPr lang="es-CO"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O" sz="1100" u="none" strike="noStrike" dirty="0">
                          <a:effectLst/>
                        </a:rPr>
                        <a:t>3,94</a:t>
                      </a:r>
                      <a:endParaRPr lang="es-CO"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27560615"/>
                  </a:ext>
                </a:extLst>
              </a:tr>
              <a:tr h="190500">
                <a:tc>
                  <a:txBody>
                    <a:bodyPr/>
                    <a:lstStyle/>
                    <a:p>
                      <a:pPr algn="ctr" fontAlgn="b"/>
                      <a:r>
                        <a:rPr lang="es-CO" sz="1100" u="none" strike="noStrike">
                          <a:effectLst/>
                        </a:rPr>
                        <a:t>2018</a:t>
                      </a:r>
                      <a:endParaRPr lang="es-CO"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O" sz="1100" u="none" strike="noStrike" dirty="0">
                          <a:effectLst/>
                        </a:rPr>
                        <a:t>2,56</a:t>
                      </a:r>
                      <a:endParaRPr lang="es-CO"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32127501"/>
                  </a:ext>
                </a:extLst>
              </a:tr>
              <a:tr h="190500">
                <a:tc>
                  <a:txBody>
                    <a:bodyPr/>
                    <a:lstStyle/>
                    <a:p>
                      <a:pPr algn="ctr" fontAlgn="b"/>
                      <a:r>
                        <a:rPr lang="es-CO" sz="1100" u="none" strike="noStrike">
                          <a:effectLst/>
                        </a:rPr>
                        <a:t>2019</a:t>
                      </a:r>
                      <a:endParaRPr lang="es-CO"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O" sz="1100" u="none" strike="noStrike" dirty="0">
                          <a:effectLst/>
                        </a:rPr>
                        <a:t>0,67</a:t>
                      </a:r>
                      <a:endParaRPr lang="es-CO"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83934425"/>
                  </a:ext>
                </a:extLst>
              </a:tr>
              <a:tr h="190500">
                <a:tc>
                  <a:txBody>
                    <a:bodyPr/>
                    <a:lstStyle/>
                    <a:p>
                      <a:pPr algn="ctr" fontAlgn="b"/>
                      <a:r>
                        <a:rPr lang="es-CO" sz="1100" u="none" strike="noStrike">
                          <a:effectLst/>
                        </a:rPr>
                        <a:t>2020</a:t>
                      </a:r>
                      <a:endParaRPr lang="es-CO"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O" sz="1100" u="none" strike="noStrike" dirty="0">
                          <a:effectLst/>
                        </a:rPr>
                        <a:t>0,68</a:t>
                      </a:r>
                      <a:endParaRPr lang="es-CO"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33295326"/>
                  </a:ext>
                </a:extLst>
              </a:tr>
              <a:tr h="190500">
                <a:tc>
                  <a:txBody>
                    <a:bodyPr/>
                    <a:lstStyle/>
                    <a:p>
                      <a:pPr algn="ctr" fontAlgn="b"/>
                      <a:r>
                        <a:rPr lang="es-CO" sz="1100" u="none" strike="noStrike">
                          <a:effectLst/>
                        </a:rPr>
                        <a:t>2021</a:t>
                      </a:r>
                      <a:endParaRPr lang="es-CO"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74578434"/>
                  </a:ext>
                </a:extLst>
              </a:tr>
              <a:tr h="190500">
                <a:tc>
                  <a:txBody>
                    <a:bodyPr/>
                    <a:lstStyle/>
                    <a:p>
                      <a:pPr algn="ctr" fontAlgn="b"/>
                      <a:r>
                        <a:rPr lang="es-CO" sz="1100" u="none" strike="noStrike">
                          <a:effectLst/>
                        </a:rPr>
                        <a:t>2022</a:t>
                      </a:r>
                      <a:endParaRPr lang="es-CO"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O" sz="1100" u="none" strike="noStrike" dirty="0">
                          <a:effectLst/>
                        </a:rPr>
                        <a:t>1,64</a:t>
                      </a:r>
                      <a:endParaRPr lang="es-CO"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62392599"/>
                  </a:ext>
                </a:extLst>
              </a:tr>
            </a:tbl>
          </a:graphicData>
        </a:graphic>
      </p:graphicFrame>
      <p:graphicFrame>
        <p:nvGraphicFramePr>
          <p:cNvPr id="7" name="Tabla 6">
            <a:extLst>
              <a:ext uri="{FF2B5EF4-FFF2-40B4-BE49-F238E27FC236}">
                <a16:creationId xmlns:a16="http://schemas.microsoft.com/office/drawing/2014/main" id="{48E779FB-377C-4EB6-B6A3-03E6BED07F69}"/>
              </a:ext>
            </a:extLst>
          </p:cNvPr>
          <p:cNvGraphicFramePr>
            <a:graphicFrameLocks noGrp="1"/>
          </p:cNvGraphicFramePr>
          <p:nvPr>
            <p:extLst>
              <p:ext uri="{D42A27DB-BD31-4B8C-83A1-F6EECF244321}">
                <p14:modId xmlns:p14="http://schemas.microsoft.com/office/powerpoint/2010/main" val="3586057647"/>
              </p:ext>
            </p:extLst>
          </p:nvPr>
        </p:nvGraphicFramePr>
        <p:xfrm>
          <a:off x="4066843" y="1919167"/>
          <a:ext cx="1955800" cy="1905000"/>
        </p:xfrm>
        <a:graphic>
          <a:graphicData uri="http://schemas.openxmlformats.org/drawingml/2006/table">
            <a:tbl>
              <a:tblPr>
                <a:tableStyleId>{5C22544A-7EE6-4342-B048-85BDC9FD1C3A}</a:tableStyleId>
              </a:tblPr>
              <a:tblGrid>
                <a:gridCol w="698500">
                  <a:extLst>
                    <a:ext uri="{9D8B030D-6E8A-4147-A177-3AD203B41FA5}">
                      <a16:colId xmlns:a16="http://schemas.microsoft.com/office/drawing/2014/main" val="2165443276"/>
                    </a:ext>
                  </a:extLst>
                </a:gridCol>
                <a:gridCol w="1257300">
                  <a:extLst>
                    <a:ext uri="{9D8B030D-6E8A-4147-A177-3AD203B41FA5}">
                      <a16:colId xmlns:a16="http://schemas.microsoft.com/office/drawing/2014/main" val="3765538958"/>
                    </a:ext>
                  </a:extLst>
                </a:gridCol>
              </a:tblGrid>
              <a:tr h="190500">
                <a:tc>
                  <a:txBody>
                    <a:bodyPr/>
                    <a:lstStyle/>
                    <a:p>
                      <a:pPr algn="ctr" fontAlgn="b"/>
                      <a:r>
                        <a:rPr lang="es-CO" sz="1100" u="none" strike="noStrike" dirty="0">
                          <a:effectLst/>
                        </a:rPr>
                        <a:t>Año</a:t>
                      </a:r>
                      <a:endParaRPr lang="es-CO"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CO" sz="1100" u="none" strike="noStrike">
                          <a:effectLst/>
                        </a:rPr>
                        <a:t>Indice de severidad</a:t>
                      </a:r>
                      <a:endParaRPr lang="es-CO" sz="1100" b="1"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4099902"/>
                  </a:ext>
                </a:extLst>
              </a:tr>
              <a:tr h="190500">
                <a:tc>
                  <a:txBody>
                    <a:bodyPr/>
                    <a:lstStyle/>
                    <a:p>
                      <a:pPr algn="ctr" fontAlgn="b"/>
                      <a:r>
                        <a:rPr lang="es-CO" sz="1100" u="none" strike="noStrike" dirty="0">
                          <a:effectLst/>
                        </a:rPr>
                        <a:t>2014</a:t>
                      </a:r>
                      <a:endParaRPr lang="es-CO"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1936710"/>
                  </a:ext>
                </a:extLst>
              </a:tr>
              <a:tr h="190500">
                <a:tc>
                  <a:txBody>
                    <a:bodyPr/>
                    <a:lstStyle/>
                    <a:p>
                      <a:pPr algn="ctr" fontAlgn="b"/>
                      <a:r>
                        <a:rPr lang="es-CO" sz="1100" u="none" strike="noStrike">
                          <a:effectLst/>
                        </a:rPr>
                        <a:t>2015</a:t>
                      </a:r>
                      <a:endParaRPr lang="es-CO"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71271440"/>
                  </a:ext>
                </a:extLst>
              </a:tr>
              <a:tr h="190500">
                <a:tc>
                  <a:txBody>
                    <a:bodyPr/>
                    <a:lstStyle/>
                    <a:p>
                      <a:pPr algn="ctr" fontAlgn="b"/>
                      <a:r>
                        <a:rPr lang="es-CO" sz="1100" u="none" strike="noStrike">
                          <a:effectLst/>
                        </a:rPr>
                        <a:t>2016</a:t>
                      </a:r>
                      <a:endParaRPr lang="es-CO"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CO" sz="1100" u="none" strike="noStrike" dirty="0">
                          <a:effectLst/>
                        </a:rPr>
                        <a:t>15,15</a:t>
                      </a:r>
                      <a:endParaRPr lang="es-CO"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9939167"/>
                  </a:ext>
                </a:extLst>
              </a:tr>
              <a:tr h="190500">
                <a:tc>
                  <a:txBody>
                    <a:bodyPr/>
                    <a:lstStyle/>
                    <a:p>
                      <a:pPr algn="ctr" fontAlgn="b"/>
                      <a:r>
                        <a:rPr lang="es-CO" sz="1100" u="none" strike="noStrike">
                          <a:effectLst/>
                        </a:rPr>
                        <a:t>2017</a:t>
                      </a:r>
                      <a:endParaRPr lang="es-CO"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CO" sz="1100" u="none" strike="noStrike" dirty="0">
                          <a:effectLst/>
                        </a:rPr>
                        <a:t>13,15</a:t>
                      </a:r>
                      <a:endParaRPr lang="es-CO"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8265955"/>
                  </a:ext>
                </a:extLst>
              </a:tr>
              <a:tr h="190500">
                <a:tc>
                  <a:txBody>
                    <a:bodyPr/>
                    <a:lstStyle/>
                    <a:p>
                      <a:pPr algn="ctr" fontAlgn="b"/>
                      <a:r>
                        <a:rPr lang="es-CO" sz="1100" u="none" strike="noStrike">
                          <a:effectLst/>
                        </a:rPr>
                        <a:t>2018</a:t>
                      </a:r>
                      <a:endParaRPr lang="es-CO"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CO" sz="1100" u="none" strike="noStrike" dirty="0">
                          <a:effectLst/>
                        </a:rPr>
                        <a:t>5,98</a:t>
                      </a:r>
                      <a:endParaRPr lang="es-CO"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8585516"/>
                  </a:ext>
                </a:extLst>
              </a:tr>
              <a:tr h="190500">
                <a:tc>
                  <a:txBody>
                    <a:bodyPr/>
                    <a:lstStyle/>
                    <a:p>
                      <a:pPr algn="ctr" fontAlgn="b"/>
                      <a:r>
                        <a:rPr lang="es-CO" sz="1100" u="none" strike="noStrike">
                          <a:effectLst/>
                        </a:rPr>
                        <a:t>2019</a:t>
                      </a:r>
                      <a:endParaRPr lang="es-CO"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CO" sz="1100" u="none" strike="noStrike" dirty="0">
                          <a:effectLst/>
                        </a:rPr>
                        <a:t>0,67</a:t>
                      </a:r>
                      <a:endParaRPr lang="es-CO"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9847245"/>
                  </a:ext>
                </a:extLst>
              </a:tr>
              <a:tr h="190500">
                <a:tc>
                  <a:txBody>
                    <a:bodyPr/>
                    <a:lstStyle/>
                    <a:p>
                      <a:pPr algn="ctr" fontAlgn="b"/>
                      <a:r>
                        <a:rPr lang="es-CO" sz="1100" u="none" strike="noStrike">
                          <a:effectLst/>
                        </a:rPr>
                        <a:t>2020</a:t>
                      </a:r>
                      <a:endParaRPr lang="es-CO"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CO" sz="1100" u="none" strike="noStrike" dirty="0">
                          <a:effectLst/>
                        </a:rPr>
                        <a:t>0,68</a:t>
                      </a:r>
                      <a:endParaRPr lang="es-CO"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7378664"/>
                  </a:ext>
                </a:extLst>
              </a:tr>
              <a:tr h="190500">
                <a:tc>
                  <a:txBody>
                    <a:bodyPr/>
                    <a:lstStyle/>
                    <a:p>
                      <a:pPr algn="ctr" fontAlgn="b"/>
                      <a:r>
                        <a:rPr lang="es-CO" sz="1100" u="none" strike="noStrike">
                          <a:effectLst/>
                        </a:rPr>
                        <a:t>2021</a:t>
                      </a:r>
                      <a:endParaRPr lang="es-CO"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6340718"/>
                  </a:ext>
                </a:extLst>
              </a:tr>
              <a:tr h="190500">
                <a:tc>
                  <a:txBody>
                    <a:bodyPr/>
                    <a:lstStyle/>
                    <a:p>
                      <a:pPr algn="ctr" fontAlgn="b"/>
                      <a:r>
                        <a:rPr lang="es-CO" sz="1100" u="none" strike="noStrike">
                          <a:effectLst/>
                        </a:rPr>
                        <a:t>2022</a:t>
                      </a:r>
                      <a:endParaRPr lang="es-CO"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CO" sz="1100" u="none" strike="noStrike" dirty="0">
                          <a:effectLst/>
                        </a:rPr>
                        <a:t>1,68</a:t>
                      </a:r>
                      <a:endParaRPr lang="es-CO"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3409830"/>
                  </a:ext>
                </a:extLst>
              </a:tr>
            </a:tbl>
          </a:graphicData>
        </a:graphic>
      </p:graphicFrame>
      <p:graphicFrame>
        <p:nvGraphicFramePr>
          <p:cNvPr id="8" name="Tabla 7">
            <a:extLst>
              <a:ext uri="{FF2B5EF4-FFF2-40B4-BE49-F238E27FC236}">
                <a16:creationId xmlns:a16="http://schemas.microsoft.com/office/drawing/2014/main" id="{075E7543-CCC8-36BB-4209-F732D5AB83C0}"/>
              </a:ext>
            </a:extLst>
          </p:cNvPr>
          <p:cNvGraphicFramePr>
            <a:graphicFrameLocks noGrp="1"/>
          </p:cNvGraphicFramePr>
          <p:nvPr>
            <p:extLst>
              <p:ext uri="{D42A27DB-BD31-4B8C-83A1-F6EECF244321}">
                <p14:modId xmlns:p14="http://schemas.microsoft.com/office/powerpoint/2010/main" val="3340184336"/>
              </p:ext>
            </p:extLst>
          </p:nvPr>
        </p:nvGraphicFramePr>
        <p:xfrm>
          <a:off x="6281059" y="1870870"/>
          <a:ext cx="2574121" cy="1977724"/>
        </p:xfrm>
        <a:graphic>
          <a:graphicData uri="http://schemas.openxmlformats.org/drawingml/2006/table">
            <a:tbl>
              <a:tblPr>
                <a:tableStyleId>{5C22544A-7EE6-4342-B048-85BDC9FD1C3A}</a:tableStyleId>
              </a:tblPr>
              <a:tblGrid>
                <a:gridCol w="919329">
                  <a:extLst>
                    <a:ext uri="{9D8B030D-6E8A-4147-A177-3AD203B41FA5}">
                      <a16:colId xmlns:a16="http://schemas.microsoft.com/office/drawing/2014/main" val="144560507"/>
                    </a:ext>
                  </a:extLst>
                </a:gridCol>
                <a:gridCol w="1654792">
                  <a:extLst>
                    <a:ext uri="{9D8B030D-6E8A-4147-A177-3AD203B41FA5}">
                      <a16:colId xmlns:a16="http://schemas.microsoft.com/office/drawing/2014/main" val="3418972109"/>
                    </a:ext>
                  </a:extLst>
                </a:gridCol>
              </a:tblGrid>
              <a:tr h="359587">
                <a:tc>
                  <a:txBody>
                    <a:bodyPr/>
                    <a:lstStyle/>
                    <a:p>
                      <a:pPr algn="ctr" fontAlgn="ctr"/>
                      <a:r>
                        <a:rPr lang="es-CO" sz="1100" u="none" strike="noStrike" dirty="0">
                          <a:effectLst/>
                        </a:rPr>
                        <a:t>Año</a:t>
                      </a:r>
                      <a:endParaRPr lang="es-CO"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1100" u="none" strike="noStrike">
                          <a:effectLst/>
                        </a:rPr>
                        <a:t>Proporción de mortalidad</a:t>
                      </a:r>
                      <a:endParaRPr lang="es-CO" sz="11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2230817"/>
                  </a:ext>
                </a:extLst>
              </a:tr>
              <a:tr h="179793">
                <a:tc>
                  <a:txBody>
                    <a:bodyPr/>
                    <a:lstStyle/>
                    <a:p>
                      <a:pPr algn="ctr" fontAlgn="b"/>
                      <a:r>
                        <a:rPr lang="es-CO" sz="1100" u="none" strike="noStrike" dirty="0">
                          <a:effectLst/>
                        </a:rPr>
                        <a:t>2014</a:t>
                      </a:r>
                      <a:endParaRPr lang="es-CO"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9605910"/>
                  </a:ext>
                </a:extLst>
              </a:tr>
              <a:tr h="179793">
                <a:tc>
                  <a:txBody>
                    <a:bodyPr/>
                    <a:lstStyle/>
                    <a:p>
                      <a:pPr algn="ctr" fontAlgn="b"/>
                      <a:r>
                        <a:rPr lang="es-CO" sz="1100" u="none" strike="noStrike">
                          <a:effectLst/>
                        </a:rPr>
                        <a:t>2015</a:t>
                      </a:r>
                      <a:endParaRPr lang="es-CO"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6174759"/>
                  </a:ext>
                </a:extLst>
              </a:tr>
              <a:tr h="179793">
                <a:tc>
                  <a:txBody>
                    <a:bodyPr/>
                    <a:lstStyle/>
                    <a:p>
                      <a:pPr algn="ctr" fontAlgn="b"/>
                      <a:r>
                        <a:rPr lang="es-CO" sz="1100" u="none" strike="noStrike">
                          <a:effectLst/>
                        </a:rPr>
                        <a:t>2016</a:t>
                      </a:r>
                      <a:endParaRPr lang="es-CO"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1035415"/>
                  </a:ext>
                </a:extLst>
              </a:tr>
              <a:tr h="179793">
                <a:tc>
                  <a:txBody>
                    <a:bodyPr/>
                    <a:lstStyle/>
                    <a:p>
                      <a:pPr algn="ctr" fontAlgn="b"/>
                      <a:r>
                        <a:rPr lang="es-CO" sz="1100" u="none" strike="noStrike">
                          <a:effectLst/>
                        </a:rPr>
                        <a:t>2017</a:t>
                      </a:r>
                      <a:endParaRPr lang="es-CO"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0500756"/>
                  </a:ext>
                </a:extLst>
              </a:tr>
              <a:tr h="179793">
                <a:tc>
                  <a:txBody>
                    <a:bodyPr/>
                    <a:lstStyle/>
                    <a:p>
                      <a:pPr algn="ctr" fontAlgn="b"/>
                      <a:r>
                        <a:rPr lang="es-CO" sz="1100" u="none" strike="noStrike">
                          <a:effectLst/>
                        </a:rPr>
                        <a:t>2018</a:t>
                      </a:r>
                      <a:endParaRPr lang="es-CO"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34519594"/>
                  </a:ext>
                </a:extLst>
              </a:tr>
              <a:tr h="179793">
                <a:tc>
                  <a:txBody>
                    <a:bodyPr/>
                    <a:lstStyle/>
                    <a:p>
                      <a:pPr algn="ctr" fontAlgn="b"/>
                      <a:r>
                        <a:rPr lang="es-CO" sz="1100" u="none" strike="noStrike">
                          <a:effectLst/>
                        </a:rPr>
                        <a:t>2019</a:t>
                      </a:r>
                      <a:endParaRPr lang="es-CO"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7303390"/>
                  </a:ext>
                </a:extLst>
              </a:tr>
              <a:tr h="179793">
                <a:tc>
                  <a:txBody>
                    <a:bodyPr/>
                    <a:lstStyle/>
                    <a:p>
                      <a:pPr algn="ctr" fontAlgn="b"/>
                      <a:r>
                        <a:rPr lang="es-CO" sz="1100" u="none" strike="noStrike">
                          <a:effectLst/>
                        </a:rPr>
                        <a:t>2020</a:t>
                      </a:r>
                      <a:endParaRPr lang="es-CO"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2489532"/>
                  </a:ext>
                </a:extLst>
              </a:tr>
              <a:tr h="179793">
                <a:tc>
                  <a:txBody>
                    <a:bodyPr/>
                    <a:lstStyle/>
                    <a:p>
                      <a:pPr algn="ctr" fontAlgn="b"/>
                      <a:r>
                        <a:rPr lang="es-CO" sz="1100" u="none" strike="noStrike">
                          <a:effectLst/>
                        </a:rPr>
                        <a:t>2021</a:t>
                      </a:r>
                      <a:endParaRPr lang="es-CO"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3820349"/>
                  </a:ext>
                </a:extLst>
              </a:tr>
              <a:tr h="179793">
                <a:tc>
                  <a:txBody>
                    <a:bodyPr/>
                    <a:lstStyle/>
                    <a:p>
                      <a:pPr algn="ctr" fontAlgn="b"/>
                      <a:r>
                        <a:rPr lang="es-CO" sz="1100" u="none" strike="noStrike">
                          <a:effectLst/>
                        </a:rPr>
                        <a:t>2022</a:t>
                      </a:r>
                      <a:endParaRPr lang="es-CO"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9710620"/>
                  </a:ext>
                </a:extLst>
              </a:tr>
            </a:tbl>
          </a:graphicData>
        </a:graphic>
      </p:graphicFrame>
      <p:graphicFrame>
        <p:nvGraphicFramePr>
          <p:cNvPr id="9" name="Gráfico 8">
            <a:extLst>
              <a:ext uri="{FF2B5EF4-FFF2-40B4-BE49-F238E27FC236}">
                <a16:creationId xmlns:a16="http://schemas.microsoft.com/office/drawing/2014/main" id="{EB37CEE6-728A-43B3-AA94-96FAD2A1C44A}"/>
              </a:ext>
            </a:extLst>
          </p:cNvPr>
          <p:cNvGraphicFramePr>
            <a:graphicFrameLocks/>
          </p:cNvGraphicFramePr>
          <p:nvPr>
            <p:extLst>
              <p:ext uri="{D42A27DB-BD31-4B8C-83A1-F6EECF244321}">
                <p14:modId xmlns:p14="http://schemas.microsoft.com/office/powerpoint/2010/main" val="2042984869"/>
              </p:ext>
            </p:extLst>
          </p:nvPr>
        </p:nvGraphicFramePr>
        <p:xfrm>
          <a:off x="95673" y="3862607"/>
          <a:ext cx="4144055" cy="158444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Gráfico 9">
            <a:extLst>
              <a:ext uri="{FF2B5EF4-FFF2-40B4-BE49-F238E27FC236}">
                <a16:creationId xmlns:a16="http://schemas.microsoft.com/office/drawing/2014/main" id="{0BA01472-7632-42C2-8F9D-D07FA33A1EE1}"/>
              </a:ext>
            </a:extLst>
          </p:cNvPr>
          <p:cNvGraphicFramePr>
            <a:graphicFrameLocks/>
          </p:cNvGraphicFramePr>
          <p:nvPr>
            <p:extLst>
              <p:ext uri="{D42A27DB-BD31-4B8C-83A1-F6EECF244321}">
                <p14:modId xmlns:p14="http://schemas.microsoft.com/office/powerpoint/2010/main" val="122605889"/>
              </p:ext>
            </p:extLst>
          </p:nvPr>
        </p:nvGraphicFramePr>
        <p:xfrm>
          <a:off x="4904272" y="3938928"/>
          <a:ext cx="4144055" cy="14556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712593" y="36804"/>
            <a:ext cx="4630420" cy="227626"/>
          </a:xfrm>
          <a:prstGeom prst="rect">
            <a:avLst/>
          </a:prstGeom>
        </p:spPr>
        <p:txBody>
          <a:bodyPr vert="horz" wrap="square" lIns="0" tIns="12065" rIns="0" bIns="0" rtlCol="0">
            <a:spAutoFit/>
          </a:bodyPr>
          <a:lstStyle/>
          <a:p>
            <a:pPr marL="12700">
              <a:lnSpc>
                <a:spcPct val="100000"/>
              </a:lnSpc>
              <a:spcBef>
                <a:spcPts val="95"/>
              </a:spcBef>
            </a:pPr>
            <a:r>
              <a:rPr sz="1400" b="1" spc="-20" dirty="0"/>
              <a:t>CUMPLIMIENTO</a:t>
            </a:r>
            <a:r>
              <a:rPr sz="1400" b="1" spc="-165" dirty="0"/>
              <a:t> </a:t>
            </a:r>
            <a:r>
              <a:rPr sz="1400" b="1" spc="-5" dirty="0"/>
              <a:t>A</a:t>
            </a:r>
            <a:r>
              <a:rPr sz="1400" b="1" spc="-185" dirty="0"/>
              <a:t> </a:t>
            </a:r>
            <a:r>
              <a:rPr sz="1400" b="1" spc="-5" dirty="0"/>
              <a:t>OBJETIVOS.</a:t>
            </a:r>
          </a:p>
        </p:txBody>
      </p:sp>
      <p:sp>
        <p:nvSpPr>
          <p:cNvPr id="12" name="object 12"/>
          <p:cNvSpPr txBox="1">
            <a:spLocks noGrp="1"/>
          </p:cNvSpPr>
          <p:nvPr>
            <p:ph type="ftr" sz="quarter" idx="5"/>
          </p:nvPr>
        </p:nvSpPr>
        <p:spPr>
          <a:prstGeom prst="rect">
            <a:avLst/>
          </a:prstGeom>
        </p:spPr>
        <p:txBody>
          <a:bodyPr vert="horz" wrap="square" lIns="0" tIns="0" rIns="0" bIns="0" rtlCol="0">
            <a:spAutoFit/>
          </a:bodyPr>
          <a:lstStyle/>
          <a:p>
            <a:pPr marL="12700">
              <a:lnSpc>
                <a:spcPts val="2380"/>
              </a:lnSpc>
            </a:pPr>
            <a:r>
              <a:rPr spc="-5" dirty="0"/>
              <a:t>H</a:t>
            </a:r>
            <a:r>
              <a:rPr spc="-10" dirty="0"/>
              <a:t>S</a:t>
            </a:r>
            <a:r>
              <a:rPr dirty="0"/>
              <a:t>E</a:t>
            </a:r>
          </a:p>
        </p:txBody>
      </p:sp>
      <p:graphicFrame>
        <p:nvGraphicFramePr>
          <p:cNvPr id="3" name="object 3"/>
          <p:cNvGraphicFramePr>
            <a:graphicFrameLocks noGrp="1"/>
          </p:cNvGraphicFramePr>
          <p:nvPr>
            <p:extLst>
              <p:ext uri="{D42A27DB-BD31-4B8C-83A1-F6EECF244321}">
                <p14:modId xmlns:p14="http://schemas.microsoft.com/office/powerpoint/2010/main" val="1954081286"/>
              </p:ext>
            </p:extLst>
          </p:nvPr>
        </p:nvGraphicFramePr>
        <p:xfrm>
          <a:off x="394220" y="365650"/>
          <a:ext cx="8355559" cy="907308"/>
        </p:xfrm>
        <a:graphic>
          <a:graphicData uri="http://schemas.openxmlformats.org/drawingml/2006/table">
            <a:tbl>
              <a:tblPr firstRow="1" bandRow="1">
                <a:tableStyleId>{2D5ABB26-0587-4C30-8999-92F81FD0307C}</a:tableStyleId>
              </a:tblPr>
              <a:tblGrid>
                <a:gridCol w="3478759">
                  <a:extLst>
                    <a:ext uri="{9D8B030D-6E8A-4147-A177-3AD203B41FA5}">
                      <a16:colId xmlns:a16="http://schemas.microsoft.com/office/drawing/2014/main" val="20000"/>
                    </a:ext>
                  </a:extLst>
                </a:gridCol>
                <a:gridCol w="3475701">
                  <a:extLst>
                    <a:ext uri="{9D8B030D-6E8A-4147-A177-3AD203B41FA5}">
                      <a16:colId xmlns:a16="http://schemas.microsoft.com/office/drawing/2014/main" val="20001"/>
                    </a:ext>
                  </a:extLst>
                </a:gridCol>
                <a:gridCol w="1401099">
                  <a:extLst>
                    <a:ext uri="{9D8B030D-6E8A-4147-A177-3AD203B41FA5}">
                      <a16:colId xmlns:a16="http://schemas.microsoft.com/office/drawing/2014/main" val="20002"/>
                    </a:ext>
                  </a:extLst>
                </a:gridCol>
              </a:tblGrid>
              <a:tr h="242189">
                <a:tc>
                  <a:txBody>
                    <a:bodyPr/>
                    <a:lstStyle/>
                    <a:p>
                      <a:pPr algn="ctr">
                        <a:lnSpc>
                          <a:spcPct val="100000"/>
                        </a:lnSpc>
                        <a:spcBef>
                          <a:spcPts val="270"/>
                        </a:spcBef>
                      </a:pPr>
                      <a:r>
                        <a:rPr sz="1000" b="1" spc="-5" dirty="0">
                          <a:latin typeface="Calibri"/>
                          <a:cs typeface="Calibri"/>
                        </a:rPr>
                        <a:t>OBJETIVO</a:t>
                      </a:r>
                      <a:endParaRPr sz="1000">
                        <a:latin typeface="Calibri"/>
                        <a:cs typeface="Calibri"/>
                      </a:endParaRPr>
                    </a:p>
                  </a:txBody>
                  <a:tcPr marL="0" marR="0" marT="342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noFill/>
                  </a:tcPr>
                </a:tc>
                <a:tc>
                  <a:txBody>
                    <a:bodyPr/>
                    <a:lstStyle/>
                    <a:p>
                      <a:pPr marL="1905" algn="ctr">
                        <a:lnSpc>
                          <a:spcPct val="100000"/>
                        </a:lnSpc>
                        <a:spcBef>
                          <a:spcPts val="270"/>
                        </a:spcBef>
                      </a:pPr>
                      <a:r>
                        <a:rPr sz="1000" b="1" spc="-30" dirty="0">
                          <a:latin typeface="Calibri"/>
                          <a:cs typeface="Calibri"/>
                        </a:rPr>
                        <a:t>META</a:t>
                      </a:r>
                      <a:endParaRPr sz="1000" dirty="0">
                        <a:latin typeface="Calibri"/>
                        <a:cs typeface="Calibri"/>
                      </a:endParaRPr>
                    </a:p>
                  </a:txBody>
                  <a:tcPr marL="0" marR="0" marT="342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noFill/>
                  </a:tcPr>
                </a:tc>
                <a:tc>
                  <a:txBody>
                    <a:bodyPr/>
                    <a:lstStyle/>
                    <a:p>
                      <a:pPr marL="2540" algn="ctr">
                        <a:lnSpc>
                          <a:spcPct val="100000"/>
                        </a:lnSpc>
                        <a:spcBef>
                          <a:spcPts val="270"/>
                        </a:spcBef>
                      </a:pPr>
                      <a:r>
                        <a:rPr sz="1000" b="1" spc="-10" dirty="0">
                          <a:latin typeface="Calibri"/>
                          <a:cs typeface="Calibri"/>
                        </a:rPr>
                        <a:t>CUMPLIMIENTO</a:t>
                      </a:r>
                      <a:endParaRPr sz="1000" dirty="0">
                        <a:latin typeface="Calibri"/>
                        <a:cs typeface="Calibri"/>
                      </a:endParaRPr>
                    </a:p>
                  </a:txBody>
                  <a:tcPr marL="0" marR="0" marT="342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noFill/>
                  </a:tcPr>
                </a:tc>
                <a:extLst>
                  <a:ext uri="{0D108BD9-81ED-4DB2-BD59-A6C34878D82A}">
                    <a16:rowId xmlns:a16="http://schemas.microsoft.com/office/drawing/2014/main" val="10000"/>
                  </a:ext>
                </a:extLst>
              </a:tr>
              <a:tr h="665119">
                <a:tc>
                  <a:txBody>
                    <a:bodyPr/>
                    <a:lstStyle/>
                    <a:p>
                      <a:pPr marL="91440" marR="82550">
                        <a:lnSpc>
                          <a:spcPct val="100000"/>
                        </a:lnSpc>
                        <a:spcBef>
                          <a:spcPts val="270"/>
                        </a:spcBef>
                      </a:pPr>
                      <a:r>
                        <a:rPr sz="1200" spc="-5" dirty="0">
                          <a:latin typeface="Calibri"/>
                          <a:cs typeface="Calibri"/>
                        </a:rPr>
                        <a:t>Mantener</a:t>
                      </a:r>
                      <a:r>
                        <a:rPr sz="1200" spc="75" dirty="0">
                          <a:latin typeface="Calibri"/>
                          <a:cs typeface="Calibri"/>
                        </a:rPr>
                        <a:t> </a:t>
                      </a:r>
                      <a:r>
                        <a:rPr sz="1200" dirty="0">
                          <a:latin typeface="Calibri"/>
                          <a:cs typeface="Calibri"/>
                        </a:rPr>
                        <a:t>las</a:t>
                      </a:r>
                      <a:r>
                        <a:rPr sz="1200" spc="75" dirty="0">
                          <a:latin typeface="Calibri"/>
                          <a:cs typeface="Calibri"/>
                        </a:rPr>
                        <a:t> </a:t>
                      </a:r>
                      <a:r>
                        <a:rPr sz="1200" spc="-5" dirty="0">
                          <a:latin typeface="Calibri"/>
                          <a:cs typeface="Calibri"/>
                        </a:rPr>
                        <a:t>tasas</a:t>
                      </a:r>
                      <a:r>
                        <a:rPr sz="1200" spc="85" dirty="0">
                          <a:latin typeface="Calibri"/>
                          <a:cs typeface="Calibri"/>
                        </a:rPr>
                        <a:t> </a:t>
                      </a:r>
                      <a:r>
                        <a:rPr sz="1200" dirty="0">
                          <a:latin typeface="Calibri"/>
                          <a:cs typeface="Calibri"/>
                        </a:rPr>
                        <a:t>de</a:t>
                      </a:r>
                      <a:r>
                        <a:rPr sz="1200" spc="70" dirty="0">
                          <a:latin typeface="Calibri"/>
                          <a:cs typeface="Calibri"/>
                        </a:rPr>
                        <a:t> </a:t>
                      </a:r>
                      <a:r>
                        <a:rPr sz="1200" spc="-5" dirty="0">
                          <a:latin typeface="Calibri"/>
                          <a:cs typeface="Calibri"/>
                        </a:rPr>
                        <a:t>enfermedad</a:t>
                      </a:r>
                      <a:r>
                        <a:rPr sz="1200" spc="70" dirty="0">
                          <a:latin typeface="Calibri"/>
                          <a:cs typeface="Calibri"/>
                        </a:rPr>
                        <a:t> </a:t>
                      </a:r>
                      <a:r>
                        <a:rPr sz="1200" spc="-5" dirty="0">
                          <a:latin typeface="Calibri"/>
                          <a:cs typeface="Calibri"/>
                        </a:rPr>
                        <a:t>laboral</a:t>
                      </a:r>
                      <a:r>
                        <a:rPr sz="1200" spc="70" dirty="0">
                          <a:latin typeface="Calibri"/>
                          <a:cs typeface="Calibri"/>
                        </a:rPr>
                        <a:t> </a:t>
                      </a:r>
                      <a:r>
                        <a:rPr sz="1200" spc="-5" dirty="0">
                          <a:latin typeface="Calibri"/>
                          <a:cs typeface="Calibri"/>
                        </a:rPr>
                        <a:t>derivada </a:t>
                      </a:r>
                      <a:r>
                        <a:rPr sz="1200" spc="-300" dirty="0">
                          <a:latin typeface="Calibri"/>
                          <a:cs typeface="Calibri"/>
                        </a:rPr>
                        <a:t> </a:t>
                      </a:r>
                      <a:r>
                        <a:rPr sz="1200" spc="-5" dirty="0">
                          <a:latin typeface="Calibri"/>
                          <a:cs typeface="Calibri"/>
                        </a:rPr>
                        <a:t>de </a:t>
                      </a:r>
                      <a:r>
                        <a:rPr sz="1200" dirty="0">
                          <a:latin typeface="Calibri"/>
                          <a:cs typeface="Calibri"/>
                        </a:rPr>
                        <a:t>la</a:t>
                      </a:r>
                      <a:r>
                        <a:rPr sz="1200" spc="-5" dirty="0">
                          <a:latin typeface="Calibri"/>
                          <a:cs typeface="Calibri"/>
                        </a:rPr>
                        <a:t> </a:t>
                      </a:r>
                      <a:r>
                        <a:rPr sz="1200" dirty="0">
                          <a:latin typeface="Calibri"/>
                          <a:cs typeface="Calibri"/>
                        </a:rPr>
                        <a:t>actividad</a:t>
                      </a:r>
                      <a:r>
                        <a:rPr sz="1200" spc="15" dirty="0">
                          <a:latin typeface="Calibri"/>
                          <a:cs typeface="Calibri"/>
                        </a:rPr>
                        <a:t> </a:t>
                      </a:r>
                      <a:r>
                        <a:rPr sz="1200" spc="-5" dirty="0">
                          <a:latin typeface="Calibri"/>
                          <a:cs typeface="Calibri"/>
                        </a:rPr>
                        <a:t>en</a:t>
                      </a:r>
                      <a:r>
                        <a:rPr sz="1200" dirty="0">
                          <a:latin typeface="Calibri"/>
                          <a:cs typeface="Calibri"/>
                        </a:rPr>
                        <a:t> </a:t>
                      </a:r>
                      <a:r>
                        <a:rPr sz="1200" spc="-5" dirty="0">
                          <a:latin typeface="Calibri"/>
                          <a:cs typeface="Calibri"/>
                        </a:rPr>
                        <a:t>0.</a:t>
                      </a:r>
                      <a:endParaRPr sz="1200" dirty="0">
                        <a:latin typeface="Calibri"/>
                        <a:cs typeface="Calibri"/>
                      </a:endParaRPr>
                    </a:p>
                  </a:txBody>
                  <a:tcPr marL="0" marR="0" marT="342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noFill/>
                  </a:tcPr>
                </a:tc>
                <a:tc>
                  <a:txBody>
                    <a:bodyPr/>
                    <a:lstStyle/>
                    <a:p>
                      <a:pPr marL="92075" marR="81915" algn="just">
                        <a:lnSpc>
                          <a:spcPct val="100000"/>
                        </a:lnSpc>
                        <a:spcBef>
                          <a:spcPts val="270"/>
                        </a:spcBef>
                      </a:pPr>
                      <a:r>
                        <a:rPr sz="1200" spc="-10" dirty="0">
                          <a:latin typeface="Calibri"/>
                          <a:cs typeface="Calibri"/>
                        </a:rPr>
                        <a:t>Garantizar</a:t>
                      </a:r>
                      <a:r>
                        <a:rPr sz="1200" spc="-5" dirty="0">
                          <a:latin typeface="Calibri"/>
                          <a:cs typeface="Calibri"/>
                        </a:rPr>
                        <a:t> el</a:t>
                      </a:r>
                      <a:r>
                        <a:rPr sz="1200" dirty="0">
                          <a:latin typeface="Calibri"/>
                          <a:cs typeface="Calibri"/>
                        </a:rPr>
                        <a:t> </a:t>
                      </a:r>
                      <a:r>
                        <a:rPr sz="1200" spc="-5" dirty="0">
                          <a:latin typeface="Calibri"/>
                          <a:cs typeface="Calibri"/>
                        </a:rPr>
                        <a:t>cumplimiento</a:t>
                      </a:r>
                      <a:r>
                        <a:rPr sz="1200" dirty="0">
                          <a:latin typeface="Calibri"/>
                          <a:cs typeface="Calibri"/>
                        </a:rPr>
                        <a:t> de</a:t>
                      </a:r>
                      <a:r>
                        <a:rPr sz="1200" spc="5" dirty="0">
                          <a:latin typeface="Calibri"/>
                          <a:cs typeface="Calibri"/>
                        </a:rPr>
                        <a:t> </a:t>
                      </a:r>
                      <a:r>
                        <a:rPr sz="1200" dirty="0">
                          <a:latin typeface="Calibri"/>
                          <a:cs typeface="Calibri"/>
                        </a:rPr>
                        <a:t>los </a:t>
                      </a:r>
                      <a:r>
                        <a:rPr sz="1200" spc="-305" dirty="0">
                          <a:latin typeface="Calibri"/>
                          <a:cs typeface="Calibri"/>
                        </a:rPr>
                        <a:t> </a:t>
                      </a:r>
                      <a:r>
                        <a:rPr sz="1200" spc="-10" dirty="0">
                          <a:latin typeface="Calibri"/>
                          <a:cs typeface="Calibri"/>
                        </a:rPr>
                        <a:t>exámenes</a:t>
                      </a:r>
                      <a:r>
                        <a:rPr sz="1200" spc="-5" dirty="0">
                          <a:latin typeface="Calibri"/>
                          <a:cs typeface="Calibri"/>
                        </a:rPr>
                        <a:t> médicos,</a:t>
                      </a:r>
                      <a:r>
                        <a:rPr sz="1200" dirty="0">
                          <a:latin typeface="Calibri"/>
                          <a:cs typeface="Calibri"/>
                        </a:rPr>
                        <a:t> </a:t>
                      </a:r>
                      <a:r>
                        <a:rPr sz="1200" spc="-5" dirty="0">
                          <a:latin typeface="Calibri"/>
                          <a:cs typeface="Calibri"/>
                        </a:rPr>
                        <a:t>de</a:t>
                      </a:r>
                      <a:r>
                        <a:rPr sz="1200" dirty="0">
                          <a:latin typeface="Calibri"/>
                          <a:cs typeface="Calibri"/>
                        </a:rPr>
                        <a:t> </a:t>
                      </a:r>
                      <a:r>
                        <a:rPr sz="1200" spc="-5" dirty="0">
                          <a:latin typeface="Calibri"/>
                          <a:cs typeface="Calibri"/>
                        </a:rPr>
                        <a:t>ingreso, </a:t>
                      </a:r>
                      <a:r>
                        <a:rPr sz="1200" dirty="0">
                          <a:latin typeface="Calibri"/>
                          <a:cs typeface="Calibri"/>
                        </a:rPr>
                        <a:t> </a:t>
                      </a:r>
                      <a:r>
                        <a:rPr sz="1200" spc="-5" dirty="0">
                          <a:latin typeface="Calibri"/>
                          <a:cs typeface="Calibri"/>
                        </a:rPr>
                        <a:t>periódicos </a:t>
                      </a:r>
                      <a:r>
                        <a:rPr sz="1200" dirty="0">
                          <a:latin typeface="Calibri"/>
                          <a:cs typeface="Calibri"/>
                        </a:rPr>
                        <a:t>y</a:t>
                      </a:r>
                      <a:r>
                        <a:rPr sz="1200" spc="-15" dirty="0">
                          <a:latin typeface="Calibri"/>
                          <a:cs typeface="Calibri"/>
                        </a:rPr>
                        <a:t> </a:t>
                      </a:r>
                      <a:r>
                        <a:rPr sz="1200" spc="-5" dirty="0">
                          <a:latin typeface="Calibri"/>
                          <a:cs typeface="Calibri"/>
                        </a:rPr>
                        <a:t>de egreso</a:t>
                      </a:r>
                      <a:r>
                        <a:rPr sz="1200" dirty="0">
                          <a:latin typeface="Calibri"/>
                          <a:cs typeface="Calibri"/>
                        </a:rPr>
                        <a:t> </a:t>
                      </a:r>
                      <a:r>
                        <a:rPr sz="1200" spc="-5" dirty="0">
                          <a:latin typeface="Calibri"/>
                          <a:cs typeface="Calibri"/>
                        </a:rPr>
                        <a:t>del</a:t>
                      </a:r>
                      <a:r>
                        <a:rPr sz="1200" dirty="0">
                          <a:latin typeface="Calibri"/>
                          <a:cs typeface="Calibri"/>
                        </a:rPr>
                        <a:t> </a:t>
                      </a:r>
                      <a:r>
                        <a:rPr sz="1200" spc="-5" dirty="0">
                          <a:latin typeface="Calibri"/>
                          <a:cs typeface="Calibri"/>
                        </a:rPr>
                        <a:t>personal</a:t>
                      </a:r>
                      <a:endParaRPr sz="1200" dirty="0">
                        <a:latin typeface="Calibri"/>
                        <a:cs typeface="Calibri"/>
                      </a:endParaRPr>
                    </a:p>
                  </a:txBody>
                  <a:tcPr marL="0" marR="0" marT="342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noFill/>
                  </a:tcPr>
                </a:tc>
                <a:tc>
                  <a:txBody>
                    <a:bodyPr/>
                    <a:lstStyle/>
                    <a:p>
                      <a:pPr>
                        <a:lnSpc>
                          <a:spcPct val="100000"/>
                        </a:lnSpc>
                        <a:spcBef>
                          <a:spcPts val="50"/>
                        </a:spcBef>
                      </a:pPr>
                      <a:endParaRPr sz="1200" dirty="0">
                        <a:latin typeface="Times New Roman"/>
                        <a:cs typeface="Times New Roman"/>
                      </a:endParaRPr>
                    </a:p>
                    <a:p>
                      <a:pPr algn="ctr">
                        <a:lnSpc>
                          <a:spcPct val="100000"/>
                        </a:lnSpc>
                      </a:pPr>
                      <a:r>
                        <a:rPr sz="1200" spc="-10" dirty="0">
                          <a:latin typeface="Calibri"/>
                          <a:cs typeface="Calibri"/>
                        </a:rPr>
                        <a:t>OK</a:t>
                      </a:r>
                      <a:endParaRPr sz="1200" dirty="0">
                        <a:latin typeface="Calibri"/>
                        <a:cs typeface="Calibri"/>
                      </a:endParaRPr>
                    </a:p>
                  </a:txBody>
                  <a:tcPr marL="0" marR="0" marT="63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00B050"/>
                    </a:solidFill>
                  </a:tcPr>
                </a:tc>
                <a:extLst>
                  <a:ext uri="{0D108BD9-81ED-4DB2-BD59-A6C34878D82A}">
                    <a16:rowId xmlns:a16="http://schemas.microsoft.com/office/drawing/2014/main" val="10001"/>
                  </a:ext>
                </a:extLst>
              </a:tr>
            </a:tbl>
          </a:graphicData>
        </a:graphic>
      </p:graphicFrame>
      <p:graphicFrame>
        <p:nvGraphicFramePr>
          <p:cNvPr id="4" name="Tabla 3">
            <a:extLst>
              <a:ext uri="{FF2B5EF4-FFF2-40B4-BE49-F238E27FC236}">
                <a16:creationId xmlns:a16="http://schemas.microsoft.com/office/drawing/2014/main" id="{77F5723E-3B12-6753-7AB8-83A64D08AF6A}"/>
              </a:ext>
            </a:extLst>
          </p:cNvPr>
          <p:cNvGraphicFramePr>
            <a:graphicFrameLocks noGrp="1"/>
          </p:cNvGraphicFramePr>
          <p:nvPr>
            <p:extLst>
              <p:ext uri="{D42A27DB-BD31-4B8C-83A1-F6EECF244321}">
                <p14:modId xmlns:p14="http://schemas.microsoft.com/office/powerpoint/2010/main" val="2520498475"/>
              </p:ext>
            </p:extLst>
          </p:nvPr>
        </p:nvGraphicFramePr>
        <p:xfrm>
          <a:off x="394220" y="1295081"/>
          <a:ext cx="8355558" cy="1824765"/>
        </p:xfrm>
        <a:graphic>
          <a:graphicData uri="http://schemas.openxmlformats.org/drawingml/2006/table">
            <a:tbl>
              <a:tblPr>
                <a:tableStyleId>{5C22544A-7EE6-4342-B048-85BDC9FD1C3A}</a:tableStyleId>
              </a:tblPr>
              <a:tblGrid>
                <a:gridCol w="831400">
                  <a:extLst>
                    <a:ext uri="{9D8B030D-6E8A-4147-A177-3AD203B41FA5}">
                      <a16:colId xmlns:a16="http://schemas.microsoft.com/office/drawing/2014/main" val="3303514350"/>
                    </a:ext>
                  </a:extLst>
                </a:gridCol>
                <a:gridCol w="623549">
                  <a:extLst>
                    <a:ext uri="{9D8B030D-6E8A-4147-A177-3AD203B41FA5}">
                      <a16:colId xmlns:a16="http://schemas.microsoft.com/office/drawing/2014/main" val="911024281"/>
                    </a:ext>
                  </a:extLst>
                </a:gridCol>
                <a:gridCol w="665119">
                  <a:extLst>
                    <a:ext uri="{9D8B030D-6E8A-4147-A177-3AD203B41FA5}">
                      <a16:colId xmlns:a16="http://schemas.microsoft.com/office/drawing/2014/main" val="1760925086"/>
                    </a:ext>
                  </a:extLst>
                </a:gridCol>
                <a:gridCol w="623549">
                  <a:extLst>
                    <a:ext uri="{9D8B030D-6E8A-4147-A177-3AD203B41FA5}">
                      <a16:colId xmlns:a16="http://schemas.microsoft.com/office/drawing/2014/main" val="1522184422"/>
                    </a:ext>
                  </a:extLst>
                </a:gridCol>
                <a:gridCol w="623549">
                  <a:extLst>
                    <a:ext uri="{9D8B030D-6E8A-4147-A177-3AD203B41FA5}">
                      <a16:colId xmlns:a16="http://schemas.microsoft.com/office/drawing/2014/main" val="2634611126"/>
                    </a:ext>
                  </a:extLst>
                </a:gridCol>
                <a:gridCol w="623549">
                  <a:extLst>
                    <a:ext uri="{9D8B030D-6E8A-4147-A177-3AD203B41FA5}">
                      <a16:colId xmlns:a16="http://schemas.microsoft.com/office/drawing/2014/main" val="3739541645"/>
                    </a:ext>
                  </a:extLst>
                </a:gridCol>
                <a:gridCol w="623549">
                  <a:extLst>
                    <a:ext uri="{9D8B030D-6E8A-4147-A177-3AD203B41FA5}">
                      <a16:colId xmlns:a16="http://schemas.microsoft.com/office/drawing/2014/main" val="3438510495"/>
                    </a:ext>
                  </a:extLst>
                </a:gridCol>
                <a:gridCol w="623549">
                  <a:extLst>
                    <a:ext uri="{9D8B030D-6E8A-4147-A177-3AD203B41FA5}">
                      <a16:colId xmlns:a16="http://schemas.microsoft.com/office/drawing/2014/main" val="587110767"/>
                    </a:ext>
                  </a:extLst>
                </a:gridCol>
                <a:gridCol w="623549">
                  <a:extLst>
                    <a:ext uri="{9D8B030D-6E8A-4147-A177-3AD203B41FA5}">
                      <a16:colId xmlns:a16="http://schemas.microsoft.com/office/drawing/2014/main" val="4204371923"/>
                    </a:ext>
                  </a:extLst>
                </a:gridCol>
                <a:gridCol w="623549">
                  <a:extLst>
                    <a:ext uri="{9D8B030D-6E8A-4147-A177-3AD203B41FA5}">
                      <a16:colId xmlns:a16="http://schemas.microsoft.com/office/drawing/2014/main" val="607292091"/>
                    </a:ext>
                  </a:extLst>
                </a:gridCol>
                <a:gridCol w="623549">
                  <a:extLst>
                    <a:ext uri="{9D8B030D-6E8A-4147-A177-3AD203B41FA5}">
                      <a16:colId xmlns:a16="http://schemas.microsoft.com/office/drawing/2014/main" val="1011505440"/>
                    </a:ext>
                  </a:extLst>
                </a:gridCol>
                <a:gridCol w="623549">
                  <a:extLst>
                    <a:ext uri="{9D8B030D-6E8A-4147-A177-3AD203B41FA5}">
                      <a16:colId xmlns:a16="http://schemas.microsoft.com/office/drawing/2014/main" val="1708278601"/>
                    </a:ext>
                  </a:extLst>
                </a:gridCol>
                <a:gridCol w="623549">
                  <a:extLst>
                    <a:ext uri="{9D8B030D-6E8A-4147-A177-3AD203B41FA5}">
                      <a16:colId xmlns:a16="http://schemas.microsoft.com/office/drawing/2014/main" val="2886337429"/>
                    </a:ext>
                  </a:extLst>
                </a:gridCol>
              </a:tblGrid>
              <a:tr h="152719">
                <a:tc>
                  <a:txBody>
                    <a:bodyPr/>
                    <a:lstStyle/>
                    <a:p>
                      <a:pPr algn="ctr" fontAlgn="ctr"/>
                      <a:r>
                        <a:rPr lang="es-CO" sz="900" u="none" strike="noStrike" dirty="0">
                          <a:effectLst/>
                        </a:rPr>
                        <a:t> </a:t>
                      </a:r>
                      <a:endParaRPr lang="es-CO" sz="900" b="1"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800" u="none" strike="noStrike" dirty="0">
                          <a:effectLst/>
                        </a:rPr>
                        <a:t>Enero</a:t>
                      </a:r>
                      <a:endParaRPr lang="es-CO" sz="800" b="1"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800" u="none" strike="noStrike" dirty="0">
                          <a:effectLst/>
                        </a:rPr>
                        <a:t>Febrero</a:t>
                      </a:r>
                      <a:endParaRPr lang="es-CO" sz="800" b="1"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800" u="none" strike="noStrike">
                          <a:effectLst/>
                        </a:rPr>
                        <a:t>Marzo</a:t>
                      </a:r>
                      <a:endParaRPr lang="es-CO" sz="800" b="1"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800" u="none" strike="noStrike">
                          <a:effectLst/>
                        </a:rPr>
                        <a:t>Abril</a:t>
                      </a:r>
                      <a:endParaRPr lang="es-CO" sz="800" b="1"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800" u="none" strike="noStrike">
                          <a:effectLst/>
                        </a:rPr>
                        <a:t>Mayo</a:t>
                      </a:r>
                      <a:endParaRPr lang="es-CO" sz="800" b="1"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800" u="none" strike="noStrike">
                          <a:effectLst/>
                        </a:rPr>
                        <a:t>Junio</a:t>
                      </a:r>
                      <a:endParaRPr lang="es-CO" sz="800" b="1"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800" u="none" strike="noStrike">
                          <a:effectLst/>
                        </a:rPr>
                        <a:t>Julio</a:t>
                      </a:r>
                      <a:endParaRPr lang="es-CO" sz="800" b="1"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800" u="none" strike="noStrike">
                          <a:effectLst/>
                        </a:rPr>
                        <a:t>Agosto</a:t>
                      </a:r>
                      <a:endParaRPr lang="es-CO" sz="800" b="1"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800" u="none" strike="noStrike">
                          <a:effectLst/>
                        </a:rPr>
                        <a:t>Septiembre</a:t>
                      </a:r>
                      <a:endParaRPr lang="es-CO" sz="800" b="1"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800" u="none" strike="noStrike">
                          <a:effectLst/>
                        </a:rPr>
                        <a:t>Octubre</a:t>
                      </a:r>
                      <a:endParaRPr lang="es-CO" sz="800" b="1"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800" u="none" strike="noStrike">
                          <a:effectLst/>
                        </a:rPr>
                        <a:t>Noviembre</a:t>
                      </a:r>
                      <a:endParaRPr lang="es-CO" sz="800" b="1"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800" u="none" strike="noStrike">
                          <a:effectLst/>
                        </a:rPr>
                        <a:t>Diciembre</a:t>
                      </a:r>
                      <a:endParaRPr lang="es-CO" sz="800" b="1"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5771810"/>
                  </a:ext>
                </a:extLst>
              </a:tr>
              <a:tr h="798364">
                <a:tc>
                  <a:txBody>
                    <a:bodyPr/>
                    <a:lstStyle/>
                    <a:p>
                      <a:pPr algn="just" fontAlgn="ctr"/>
                      <a:r>
                        <a:rPr lang="es-ES" sz="800" u="none" strike="noStrike" dirty="0">
                          <a:effectLst/>
                        </a:rPr>
                        <a:t># De casos nuevos y antiguos de enfermedad laboral en el periodo Z.</a:t>
                      </a:r>
                      <a:endParaRPr lang="es-ES" sz="800" b="1"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u="none" strike="noStrike" dirty="0">
                          <a:effectLst/>
                        </a:rPr>
                        <a:t>0</a:t>
                      </a:r>
                      <a:endParaRPr lang="es-CO" sz="9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u="none" strike="noStrike" dirty="0">
                          <a:effectLst/>
                        </a:rPr>
                        <a:t>0</a:t>
                      </a:r>
                      <a:endParaRPr lang="es-CO" sz="9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u="none" strike="noStrike" dirty="0">
                          <a:effectLst/>
                        </a:rPr>
                        <a:t>0</a:t>
                      </a:r>
                      <a:endParaRPr lang="es-CO" sz="9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u="none" strike="noStrike" dirty="0">
                          <a:effectLst/>
                        </a:rPr>
                        <a:t>0</a:t>
                      </a:r>
                      <a:endParaRPr lang="es-CO" sz="9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u="none" strike="noStrike">
                          <a:effectLst/>
                        </a:rPr>
                        <a:t>0</a:t>
                      </a:r>
                      <a:endParaRPr lang="es-CO" sz="9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u="none" strike="noStrike">
                          <a:effectLst/>
                        </a:rPr>
                        <a:t>0</a:t>
                      </a:r>
                      <a:endParaRPr lang="es-CO" sz="9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u="none" strike="noStrike">
                          <a:effectLst/>
                        </a:rPr>
                        <a:t>0</a:t>
                      </a:r>
                      <a:endParaRPr lang="es-CO" sz="9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u="none" strike="noStrike">
                          <a:effectLst/>
                        </a:rPr>
                        <a:t>0</a:t>
                      </a:r>
                      <a:endParaRPr lang="es-CO" sz="9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u="none" strike="noStrike">
                          <a:effectLst/>
                        </a:rPr>
                        <a:t>0</a:t>
                      </a:r>
                      <a:endParaRPr lang="es-CO" sz="9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u="none" strike="noStrike">
                          <a:effectLst/>
                        </a:rPr>
                        <a:t>0</a:t>
                      </a:r>
                      <a:endParaRPr lang="es-CO" sz="9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u="none" strike="noStrike">
                          <a:effectLst/>
                        </a:rPr>
                        <a:t>0</a:t>
                      </a:r>
                      <a:endParaRPr lang="es-CO" sz="9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u="none" strike="noStrike">
                          <a:effectLst/>
                        </a:rPr>
                        <a:t>0</a:t>
                      </a:r>
                      <a:endParaRPr lang="es-CO" sz="9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4251865"/>
                  </a:ext>
                </a:extLst>
              </a:tr>
              <a:tr h="723047">
                <a:tc>
                  <a:txBody>
                    <a:bodyPr/>
                    <a:lstStyle/>
                    <a:p>
                      <a:pPr algn="just" fontAlgn="ctr"/>
                      <a:r>
                        <a:rPr lang="es-ES" sz="800" u="none" strike="noStrike" dirty="0">
                          <a:effectLst/>
                        </a:rPr>
                        <a:t># Promedio de trabajadores en el periodo Z.</a:t>
                      </a:r>
                      <a:endParaRPr lang="es-ES" sz="800" b="1"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u="none" strike="noStrike">
                          <a:effectLst/>
                        </a:rPr>
                        <a:t>195</a:t>
                      </a:r>
                      <a:endParaRPr lang="es-CO" sz="9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u="none" strike="noStrike">
                          <a:effectLst/>
                        </a:rPr>
                        <a:t>203</a:t>
                      </a:r>
                      <a:endParaRPr lang="es-CO" sz="9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u="none" strike="noStrike" dirty="0">
                          <a:effectLst/>
                        </a:rPr>
                        <a:t>209</a:t>
                      </a:r>
                      <a:endParaRPr lang="es-CO" sz="9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u="none" strike="noStrike" dirty="0">
                          <a:effectLst/>
                        </a:rPr>
                        <a:t>211</a:t>
                      </a:r>
                      <a:endParaRPr lang="es-CO" sz="9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u="none" strike="noStrike" dirty="0">
                          <a:effectLst/>
                        </a:rPr>
                        <a:t>207</a:t>
                      </a:r>
                      <a:endParaRPr lang="es-CO" sz="9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u="none" strike="noStrike" dirty="0">
                          <a:effectLst/>
                        </a:rPr>
                        <a:t>203</a:t>
                      </a:r>
                      <a:endParaRPr lang="es-CO" sz="9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u="none" strike="noStrike" dirty="0">
                          <a:effectLst/>
                        </a:rPr>
                        <a:t>198</a:t>
                      </a:r>
                      <a:endParaRPr lang="es-CO" sz="9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u="none" strike="noStrike">
                          <a:effectLst/>
                        </a:rPr>
                        <a:t>197</a:t>
                      </a:r>
                      <a:endParaRPr lang="es-CO" sz="9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u="none" strike="noStrike">
                          <a:effectLst/>
                        </a:rPr>
                        <a:t>194</a:t>
                      </a:r>
                      <a:endParaRPr lang="es-CO" sz="9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u="none" strike="noStrike">
                          <a:effectLst/>
                        </a:rPr>
                        <a:t>194</a:t>
                      </a:r>
                      <a:endParaRPr lang="es-CO" sz="9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u="none" strike="noStrike" dirty="0">
                          <a:effectLst/>
                        </a:rPr>
                        <a:t>198</a:t>
                      </a:r>
                      <a:endParaRPr lang="es-CO" sz="9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u="none" strike="noStrike" dirty="0">
                          <a:effectLst/>
                        </a:rPr>
                        <a:t>198</a:t>
                      </a:r>
                      <a:endParaRPr lang="es-CO" sz="9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70866084"/>
                  </a:ext>
                </a:extLst>
              </a:tr>
              <a:tr h="150635">
                <a:tc>
                  <a:txBody>
                    <a:bodyPr/>
                    <a:lstStyle/>
                    <a:p>
                      <a:pPr algn="ctr" fontAlgn="ctr"/>
                      <a:r>
                        <a:rPr lang="es-CO" sz="800" u="none" strike="noStrike">
                          <a:effectLst/>
                        </a:rPr>
                        <a:t>Valor</a:t>
                      </a:r>
                      <a:endParaRPr lang="es-CO" sz="800" b="1"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800" u="none" strike="noStrike">
                          <a:effectLst/>
                        </a:rPr>
                        <a:t>0</a:t>
                      </a:r>
                      <a:endParaRPr lang="es-CO" sz="800" b="1"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800" u="none" strike="noStrike">
                          <a:effectLst/>
                        </a:rPr>
                        <a:t>0</a:t>
                      </a:r>
                      <a:endParaRPr lang="es-CO" sz="800" b="1"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800" u="none" strike="noStrike">
                          <a:effectLst/>
                        </a:rPr>
                        <a:t>0</a:t>
                      </a:r>
                      <a:endParaRPr lang="es-CO" sz="800" b="1"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800" u="none" strike="noStrike">
                          <a:effectLst/>
                        </a:rPr>
                        <a:t>0</a:t>
                      </a:r>
                      <a:endParaRPr lang="es-CO" sz="800" b="1"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800" u="none" strike="noStrike">
                          <a:effectLst/>
                        </a:rPr>
                        <a:t>0</a:t>
                      </a:r>
                      <a:endParaRPr lang="es-CO" sz="800" b="1"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800" u="none" strike="noStrike">
                          <a:effectLst/>
                        </a:rPr>
                        <a:t>0</a:t>
                      </a:r>
                      <a:endParaRPr lang="es-CO" sz="800" b="1"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800" u="none" strike="noStrike" dirty="0">
                          <a:effectLst/>
                        </a:rPr>
                        <a:t>0</a:t>
                      </a:r>
                      <a:endParaRPr lang="es-CO" sz="800" b="1"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800" u="none" strike="noStrike" dirty="0">
                          <a:effectLst/>
                        </a:rPr>
                        <a:t>0</a:t>
                      </a:r>
                      <a:endParaRPr lang="es-CO" sz="800" b="1"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800" u="none" strike="noStrike" dirty="0">
                          <a:effectLst/>
                        </a:rPr>
                        <a:t>0</a:t>
                      </a:r>
                      <a:endParaRPr lang="es-CO" sz="800" b="1"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800" u="none" strike="noStrike" dirty="0">
                          <a:effectLst/>
                        </a:rPr>
                        <a:t>0</a:t>
                      </a:r>
                      <a:endParaRPr lang="es-CO" sz="800" b="1"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800" u="none" strike="noStrike" dirty="0">
                          <a:effectLst/>
                        </a:rPr>
                        <a:t>0</a:t>
                      </a:r>
                      <a:endParaRPr lang="es-CO" sz="800" b="1"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800" u="none" strike="noStrike" dirty="0">
                          <a:effectLst/>
                        </a:rPr>
                        <a:t>0</a:t>
                      </a:r>
                      <a:endParaRPr lang="es-CO" sz="800" b="1"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8250749"/>
                  </a:ext>
                </a:extLst>
              </a:tr>
            </a:tbl>
          </a:graphicData>
        </a:graphic>
      </p:graphicFrame>
      <p:graphicFrame>
        <p:nvGraphicFramePr>
          <p:cNvPr id="5" name="Tabla 4">
            <a:extLst>
              <a:ext uri="{FF2B5EF4-FFF2-40B4-BE49-F238E27FC236}">
                <a16:creationId xmlns:a16="http://schemas.microsoft.com/office/drawing/2014/main" id="{CB351261-F82E-FA61-4718-1CFA25D31EF2}"/>
              </a:ext>
            </a:extLst>
          </p:cNvPr>
          <p:cNvGraphicFramePr>
            <a:graphicFrameLocks noGrp="1"/>
          </p:cNvGraphicFramePr>
          <p:nvPr>
            <p:extLst>
              <p:ext uri="{D42A27DB-BD31-4B8C-83A1-F6EECF244321}">
                <p14:modId xmlns:p14="http://schemas.microsoft.com/office/powerpoint/2010/main" val="2232070398"/>
              </p:ext>
            </p:extLst>
          </p:nvPr>
        </p:nvGraphicFramePr>
        <p:xfrm>
          <a:off x="367181" y="3251303"/>
          <a:ext cx="3629631" cy="3048000"/>
        </p:xfrm>
        <a:graphic>
          <a:graphicData uri="http://schemas.openxmlformats.org/drawingml/2006/table">
            <a:tbl>
              <a:tblPr>
                <a:tableStyleId>{5C22544A-7EE6-4342-B048-85BDC9FD1C3A}</a:tableStyleId>
              </a:tblPr>
              <a:tblGrid>
                <a:gridCol w="956057">
                  <a:extLst>
                    <a:ext uri="{9D8B030D-6E8A-4147-A177-3AD203B41FA5}">
                      <a16:colId xmlns:a16="http://schemas.microsoft.com/office/drawing/2014/main" val="2084362633"/>
                    </a:ext>
                  </a:extLst>
                </a:gridCol>
                <a:gridCol w="676854">
                  <a:extLst>
                    <a:ext uri="{9D8B030D-6E8A-4147-A177-3AD203B41FA5}">
                      <a16:colId xmlns:a16="http://schemas.microsoft.com/office/drawing/2014/main" val="4141926595"/>
                    </a:ext>
                  </a:extLst>
                </a:gridCol>
                <a:gridCol w="676854">
                  <a:extLst>
                    <a:ext uri="{9D8B030D-6E8A-4147-A177-3AD203B41FA5}">
                      <a16:colId xmlns:a16="http://schemas.microsoft.com/office/drawing/2014/main" val="2017137953"/>
                    </a:ext>
                  </a:extLst>
                </a:gridCol>
                <a:gridCol w="583787">
                  <a:extLst>
                    <a:ext uri="{9D8B030D-6E8A-4147-A177-3AD203B41FA5}">
                      <a16:colId xmlns:a16="http://schemas.microsoft.com/office/drawing/2014/main" val="3908438445"/>
                    </a:ext>
                  </a:extLst>
                </a:gridCol>
                <a:gridCol w="736079">
                  <a:extLst>
                    <a:ext uri="{9D8B030D-6E8A-4147-A177-3AD203B41FA5}">
                      <a16:colId xmlns:a16="http://schemas.microsoft.com/office/drawing/2014/main" val="3155279749"/>
                    </a:ext>
                  </a:extLst>
                </a:gridCol>
              </a:tblGrid>
              <a:tr h="197556">
                <a:tc gridSpan="3">
                  <a:txBody>
                    <a:bodyPr/>
                    <a:lstStyle/>
                    <a:p>
                      <a:pPr algn="ctr" fontAlgn="b"/>
                      <a:r>
                        <a:rPr lang="es-CO" sz="700" u="none" strike="noStrike" dirty="0">
                          <a:effectLst/>
                        </a:rPr>
                        <a:t>CHEMILAB 2022</a:t>
                      </a:r>
                      <a:endParaRPr lang="es-CO" sz="700" b="1" i="0" u="none" strike="noStrike" dirty="0">
                        <a:solidFill>
                          <a:srgbClr val="000000"/>
                        </a:solidFill>
                        <a:effectLst/>
                        <a:latin typeface="Arial" panose="020B0604020202020204" pitchFamily="34" charset="0"/>
                      </a:endParaRPr>
                    </a:p>
                  </a:txBody>
                  <a:tcPr marL="7702" marR="7702" marT="77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CO"/>
                    </a:p>
                  </a:txBody>
                  <a:tcPr/>
                </a:tc>
                <a:tc hMerge="1">
                  <a:txBody>
                    <a:bodyPr/>
                    <a:lstStyle/>
                    <a:p>
                      <a:endParaRPr lang="es-CO"/>
                    </a:p>
                  </a:txBody>
                  <a:tcPr/>
                </a:tc>
                <a:tc gridSpan="2">
                  <a:txBody>
                    <a:bodyPr/>
                    <a:lstStyle/>
                    <a:p>
                      <a:pPr algn="ctr" fontAlgn="ctr"/>
                      <a:r>
                        <a:rPr lang="es-CO" sz="700" u="none" strike="noStrike">
                          <a:effectLst/>
                        </a:rPr>
                        <a:t>ENF. COMUN</a:t>
                      </a:r>
                      <a:endParaRPr lang="es-CO" sz="700" b="1" i="0" u="none" strike="noStrike">
                        <a:solidFill>
                          <a:srgbClr val="000000"/>
                        </a:solidFill>
                        <a:effectLst/>
                        <a:latin typeface="Arial" panose="020B060402020202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CO"/>
                    </a:p>
                  </a:txBody>
                  <a:tcPr/>
                </a:tc>
                <a:extLst>
                  <a:ext uri="{0D108BD9-81ED-4DB2-BD59-A6C34878D82A}">
                    <a16:rowId xmlns:a16="http://schemas.microsoft.com/office/drawing/2014/main" val="1916784601"/>
                  </a:ext>
                </a:extLst>
              </a:tr>
              <a:tr h="188148">
                <a:tc rowSpan="2">
                  <a:txBody>
                    <a:bodyPr/>
                    <a:lstStyle/>
                    <a:p>
                      <a:pPr algn="ctr" fontAlgn="ctr"/>
                      <a:r>
                        <a:rPr lang="es-CO" sz="700" u="none" strike="noStrike" dirty="0">
                          <a:effectLst/>
                        </a:rPr>
                        <a:t>2022</a:t>
                      </a:r>
                      <a:endParaRPr lang="es-CO" sz="700" b="1" i="0" u="none" strike="noStrike" dirty="0">
                        <a:solidFill>
                          <a:srgbClr val="000000"/>
                        </a:solidFill>
                        <a:effectLst/>
                        <a:latin typeface="Arial" panose="020B060402020202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es-CO" sz="700" u="none" strike="noStrike" dirty="0">
                          <a:effectLst/>
                        </a:rPr>
                        <a:t>HHT</a:t>
                      </a:r>
                      <a:endParaRPr lang="es-CO" sz="700" b="1" i="0" u="none" strike="noStrike" dirty="0">
                        <a:solidFill>
                          <a:srgbClr val="000000"/>
                        </a:solidFill>
                        <a:effectLst/>
                        <a:latin typeface="Arial" panose="020B060402020202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CO" sz="700" u="none" strike="noStrike">
                          <a:effectLst/>
                        </a:rPr>
                        <a:t>No.</a:t>
                      </a:r>
                      <a:endParaRPr lang="es-CO" sz="700" b="1" i="0" u="none" strike="noStrike">
                        <a:solidFill>
                          <a:srgbClr val="000000"/>
                        </a:solidFill>
                        <a:effectLst/>
                        <a:latin typeface="Arial" panose="020B0604020202020204" pitchFamily="34" charset="0"/>
                      </a:endParaRPr>
                    </a:p>
                  </a:txBody>
                  <a:tcPr marL="7702" marR="7702" marT="77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CO" sz="700" u="none" strike="noStrike">
                          <a:effectLst/>
                        </a:rPr>
                        <a:t>Total</a:t>
                      </a:r>
                      <a:endParaRPr lang="es-CO" sz="700" b="1" i="0" u="none" strike="noStrike">
                        <a:solidFill>
                          <a:srgbClr val="000000"/>
                        </a:solidFill>
                        <a:effectLst/>
                        <a:latin typeface="Arial" panose="020B0604020202020204" pitchFamily="34" charset="0"/>
                      </a:endParaRPr>
                    </a:p>
                  </a:txBody>
                  <a:tcPr marL="7702" marR="7702" marT="77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CO" sz="700" u="none" strike="noStrike">
                          <a:effectLst/>
                        </a:rPr>
                        <a:t>Días</a:t>
                      </a:r>
                      <a:endParaRPr lang="es-CO" sz="700" b="1" i="0" u="none" strike="noStrike">
                        <a:solidFill>
                          <a:srgbClr val="000000"/>
                        </a:solidFill>
                        <a:effectLst/>
                        <a:latin typeface="Arial" panose="020B0604020202020204" pitchFamily="34" charset="0"/>
                      </a:endParaRPr>
                    </a:p>
                  </a:txBody>
                  <a:tcPr marL="7702" marR="7702" marT="77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0112850"/>
                  </a:ext>
                </a:extLst>
              </a:tr>
              <a:tr h="197556">
                <a:tc vMerge="1">
                  <a:txBody>
                    <a:bodyPr/>
                    <a:lstStyle/>
                    <a:p>
                      <a:endParaRPr lang="es-CO"/>
                    </a:p>
                  </a:txBody>
                  <a:tcPr/>
                </a:tc>
                <a:tc vMerge="1">
                  <a:txBody>
                    <a:bodyPr/>
                    <a:lstStyle/>
                    <a:p>
                      <a:endParaRPr lang="es-CO"/>
                    </a:p>
                  </a:txBody>
                  <a:tcPr/>
                </a:tc>
                <a:tc>
                  <a:txBody>
                    <a:bodyPr/>
                    <a:lstStyle/>
                    <a:p>
                      <a:pPr algn="ctr" fontAlgn="b"/>
                      <a:r>
                        <a:rPr lang="es-CO" sz="700" u="none" strike="noStrike" dirty="0">
                          <a:effectLst/>
                        </a:rPr>
                        <a:t>personas</a:t>
                      </a:r>
                      <a:endParaRPr lang="es-CO" sz="700" b="1" i="0" u="none" strike="noStrike" dirty="0">
                        <a:solidFill>
                          <a:srgbClr val="000000"/>
                        </a:solidFill>
                        <a:effectLst/>
                        <a:latin typeface="Arial" panose="020B0604020202020204" pitchFamily="34" charset="0"/>
                      </a:endParaRPr>
                    </a:p>
                  </a:txBody>
                  <a:tcPr marL="7702" marR="7702" marT="77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CO" sz="700" u="none" strike="noStrike">
                          <a:effectLst/>
                        </a:rPr>
                        <a:t>Eventos</a:t>
                      </a:r>
                      <a:endParaRPr lang="es-CO" sz="700" b="1" i="0" u="none" strike="noStrike">
                        <a:solidFill>
                          <a:srgbClr val="000000"/>
                        </a:solidFill>
                        <a:effectLst/>
                        <a:latin typeface="Arial" panose="020B0604020202020204" pitchFamily="34" charset="0"/>
                      </a:endParaRPr>
                    </a:p>
                  </a:txBody>
                  <a:tcPr marL="7702" marR="7702" marT="77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CO" sz="700" u="none" strike="noStrike">
                          <a:effectLst/>
                        </a:rPr>
                        <a:t>incapacitantes</a:t>
                      </a:r>
                      <a:endParaRPr lang="es-CO" sz="700" b="1" i="0" u="none" strike="noStrike">
                        <a:solidFill>
                          <a:srgbClr val="000000"/>
                        </a:solidFill>
                        <a:effectLst/>
                        <a:latin typeface="Arial" panose="020B0604020202020204" pitchFamily="34" charset="0"/>
                      </a:endParaRPr>
                    </a:p>
                  </a:txBody>
                  <a:tcPr marL="7702" marR="7702" marT="77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1911756"/>
                  </a:ext>
                </a:extLst>
              </a:tr>
              <a:tr h="197556">
                <a:tc>
                  <a:txBody>
                    <a:bodyPr/>
                    <a:lstStyle/>
                    <a:p>
                      <a:pPr algn="l" fontAlgn="b"/>
                      <a:r>
                        <a:rPr lang="es-CO" sz="700" u="none" strike="noStrike">
                          <a:effectLst/>
                        </a:rPr>
                        <a:t>ENERO</a:t>
                      </a:r>
                      <a:endParaRPr lang="es-CO" sz="700" b="1" i="0" u="none" strike="noStrike">
                        <a:solidFill>
                          <a:srgbClr val="000000"/>
                        </a:solidFill>
                        <a:effectLst/>
                        <a:latin typeface="Arial" panose="020B0604020202020204" pitchFamily="34" charset="0"/>
                      </a:endParaRPr>
                    </a:p>
                  </a:txBody>
                  <a:tcPr marL="7702" marR="7702" marT="77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46.004</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dirty="0">
                          <a:effectLst/>
                        </a:rPr>
                        <a:t>195</a:t>
                      </a:r>
                      <a:endParaRPr lang="es-CO" sz="700" b="0" i="0" u="none" strike="noStrike" dirty="0">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2</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9</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3467630"/>
                  </a:ext>
                </a:extLst>
              </a:tr>
              <a:tr h="188148">
                <a:tc>
                  <a:txBody>
                    <a:bodyPr/>
                    <a:lstStyle/>
                    <a:p>
                      <a:pPr algn="l" fontAlgn="b"/>
                      <a:r>
                        <a:rPr lang="es-CO" sz="700" u="none" strike="noStrike">
                          <a:effectLst/>
                        </a:rPr>
                        <a:t>FEBRERO</a:t>
                      </a:r>
                      <a:endParaRPr lang="es-CO" sz="700" b="1" i="0" u="none" strike="noStrike">
                        <a:solidFill>
                          <a:srgbClr val="000000"/>
                        </a:solidFill>
                        <a:effectLst/>
                        <a:latin typeface="Arial" panose="020B0604020202020204" pitchFamily="34" charset="0"/>
                      </a:endParaRPr>
                    </a:p>
                  </a:txBody>
                  <a:tcPr marL="7702" marR="7702" marT="77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48.540</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dirty="0">
                          <a:effectLst/>
                        </a:rPr>
                        <a:t>203</a:t>
                      </a:r>
                      <a:endParaRPr lang="es-CO" sz="700" b="0" i="0" u="none" strike="noStrike" dirty="0">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5</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31</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0050178"/>
                  </a:ext>
                </a:extLst>
              </a:tr>
              <a:tr h="188148">
                <a:tc>
                  <a:txBody>
                    <a:bodyPr/>
                    <a:lstStyle/>
                    <a:p>
                      <a:pPr algn="l" fontAlgn="b"/>
                      <a:r>
                        <a:rPr lang="es-CO" sz="700" u="none" strike="noStrike">
                          <a:effectLst/>
                        </a:rPr>
                        <a:t>MARZO</a:t>
                      </a:r>
                      <a:endParaRPr lang="es-CO" sz="700" b="1" i="0" u="none" strike="noStrike">
                        <a:solidFill>
                          <a:srgbClr val="000000"/>
                        </a:solidFill>
                        <a:effectLst/>
                        <a:latin typeface="Arial" panose="020B0604020202020204" pitchFamily="34" charset="0"/>
                      </a:endParaRPr>
                    </a:p>
                  </a:txBody>
                  <a:tcPr marL="7702" marR="7702" marT="77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50.116</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209</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4</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8</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0247239"/>
                  </a:ext>
                </a:extLst>
              </a:tr>
              <a:tr h="188148">
                <a:tc>
                  <a:txBody>
                    <a:bodyPr/>
                    <a:lstStyle/>
                    <a:p>
                      <a:pPr algn="l" fontAlgn="b"/>
                      <a:r>
                        <a:rPr lang="es-CO" sz="700" u="none" strike="noStrike">
                          <a:effectLst/>
                        </a:rPr>
                        <a:t>ABRIL</a:t>
                      </a:r>
                      <a:endParaRPr lang="es-CO" sz="700" b="1" i="0" u="none" strike="noStrike">
                        <a:solidFill>
                          <a:srgbClr val="000000"/>
                        </a:solidFill>
                        <a:effectLst/>
                        <a:latin typeface="Arial" panose="020B0604020202020204" pitchFamily="34" charset="0"/>
                      </a:endParaRPr>
                    </a:p>
                  </a:txBody>
                  <a:tcPr marL="7702" marR="7702" marT="77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50.658</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211</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dirty="0">
                          <a:effectLst/>
                        </a:rPr>
                        <a:t>2</a:t>
                      </a:r>
                      <a:endParaRPr lang="es-CO" sz="700" b="0" i="0" u="none" strike="noStrike" dirty="0">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54</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78728414"/>
                  </a:ext>
                </a:extLst>
              </a:tr>
              <a:tr h="188148">
                <a:tc>
                  <a:txBody>
                    <a:bodyPr/>
                    <a:lstStyle/>
                    <a:p>
                      <a:pPr algn="l" fontAlgn="b"/>
                      <a:r>
                        <a:rPr lang="es-CO" sz="700" u="none" strike="noStrike">
                          <a:effectLst/>
                        </a:rPr>
                        <a:t>MAYO</a:t>
                      </a:r>
                      <a:endParaRPr lang="es-CO" sz="700" b="1" i="0" u="none" strike="noStrike">
                        <a:solidFill>
                          <a:srgbClr val="000000"/>
                        </a:solidFill>
                        <a:effectLst/>
                        <a:latin typeface="Arial" panose="020B0604020202020204" pitchFamily="34" charset="0"/>
                      </a:endParaRPr>
                    </a:p>
                  </a:txBody>
                  <a:tcPr marL="7702" marR="7702" marT="77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49.670</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207</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dirty="0">
                          <a:effectLst/>
                        </a:rPr>
                        <a:t>3</a:t>
                      </a:r>
                      <a:endParaRPr lang="es-CO" sz="700" b="0" i="0" u="none" strike="noStrike" dirty="0">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13</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1007425"/>
                  </a:ext>
                </a:extLst>
              </a:tr>
              <a:tr h="188148">
                <a:tc>
                  <a:txBody>
                    <a:bodyPr/>
                    <a:lstStyle/>
                    <a:p>
                      <a:pPr algn="l" fontAlgn="b"/>
                      <a:r>
                        <a:rPr lang="es-CO" sz="700" u="none" strike="noStrike">
                          <a:effectLst/>
                        </a:rPr>
                        <a:t>JUNIO</a:t>
                      </a:r>
                      <a:endParaRPr lang="es-CO" sz="700" b="1" i="0" u="none" strike="noStrike">
                        <a:solidFill>
                          <a:srgbClr val="000000"/>
                        </a:solidFill>
                        <a:effectLst/>
                        <a:latin typeface="Arial" panose="020B0604020202020204" pitchFamily="34" charset="0"/>
                      </a:endParaRPr>
                    </a:p>
                  </a:txBody>
                  <a:tcPr marL="7702" marR="7702" marT="77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48.776</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203</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dirty="0">
                          <a:effectLst/>
                        </a:rPr>
                        <a:t>7</a:t>
                      </a:r>
                      <a:endParaRPr lang="es-CO" sz="700" b="0" i="0" u="none" strike="noStrike" dirty="0">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51</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306234"/>
                  </a:ext>
                </a:extLst>
              </a:tr>
              <a:tr h="188148">
                <a:tc>
                  <a:txBody>
                    <a:bodyPr/>
                    <a:lstStyle/>
                    <a:p>
                      <a:pPr algn="l" fontAlgn="b"/>
                      <a:r>
                        <a:rPr lang="es-CO" sz="700" u="none" strike="noStrike">
                          <a:effectLst/>
                        </a:rPr>
                        <a:t>JULIO</a:t>
                      </a:r>
                      <a:endParaRPr lang="es-CO" sz="700" b="1" i="0" u="none" strike="noStrike">
                        <a:solidFill>
                          <a:srgbClr val="000000"/>
                        </a:solidFill>
                        <a:effectLst/>
                        <a:latin typeface="Arial" panose="020B0604020202020204" pitchFamily="34" charset="0"/>
                      </a:endParaRPr>
                    </a:p>
                  </a:txBody>
                  <a:tcPr marL="7702" marR="7702" marT="77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47.332</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198</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6</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dirty="0">
                          <a:effectLst/>
                        </a:rPr>
                        <a:t>37</a:t>
                      </a:r>
                      <a:endParaRPr lang="es-CO" sz="700" b="0" i="0" u="none" strike="noStrike" dirty="0">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6490471"/>
                  </a:ext>
                </a:extLst>
              </a:tr>
              <a:tr h="188148">
                <a:tc>
                  <a:txBody>
                    <a:bodyPr/>
                    <a:lstStyle/>
                    <a:p>
                      <a:pPr algn="l" fontAlgn="b"/>
                      <a:r>
                        <a:rPr lang="es-CO" sz="700" u="none" strike="noStrike">
                          <a:effectLst/>
                        </a:rPr>
                        <a:t>AGOSTO</a:t>
                      </a:r>
                      <a:endParaRPr lang="es-CO" sz="700" b="1" i="0" u="none" strike="noStrike">
                        <a:solidFill>
                          <a:srgbClr val="000000"/>
                        </a:solidFill>
                        <a:effectLst/>
                        <a:latin typeface="Arial" panose="020B0604020202020204" pitchFamily="34" charset="0"/>
                      </a:endParaRPr>
                    </a:p>
                  </a:txBody>
                  <a:tcPr marL="7702" marR="7702" marT="77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47.076</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197</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7</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dirty="0">
                          <a:effectLst/>
                        </a:rPr>
                        <a:t>41</a:t>
                      </a:r>
                      <a:endParaRPr lang="es-CO" sz="700" b="0" i="0" u="none" strike="noStrike" dirty="0">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0960390"/>
                  </a:ext>
                </a:extLst>
              </a:tr>
              <a:tr h="188148">
                <a:tc>
                  <a:txBody>
                    <a:bodyPr/>
                    <a:lstStyle/>
                    <a:p>
                      <a:pPr algn="l" fontAlgn="b"/>
                      <a:r>
                        <a:rPr lang="es-CO" sz="700" u="none" strike="noStrike">
                          <a:effectLst/>
                        </a:rPr>
                        <a:t>SEPTIEMBRE</a:t>
                      </a:r>
                      <a:endParaRPr lang="es-CO" sz="700" b="1" i="0" u="none" strike="noStrike">
                        <a:solidFill>
                          <a:srgbClr val="000000"/>
                        </a:solidFill>
                        <a:effectLst/>
                        <a:latin typeface="Arial" panose="020B0604020202020204" pitchFamily="34" charset="0"/>
                      </a:endParaRPr>
                    </a:p>
                  </a:txBody>
                  <a:tcPr marL="7702" marR="7702" marT="77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46.169</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194</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10</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dirty="0">
                          <a:effectLst/>
                        </a:rPr>
                        <a:t>69</a:t>
                      </a:r>
                      <a:endParaRPr lang="es-CO" sz="700" b="0" i="0" u="none" strike="noStrike" dirty="0">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88172376"/>
                  </a:ext>
                </a:extLst>
              </a:tr>
              <a:tr h="188148">
                <a:tc>
                  <a:txBody>
                    <a:bodyPr/>
                    <a:lstStyle/>
                    <a:p>
                      <a:pPr algn="l" fontAlgn="b"/>
                      <a:r>
                        <a:rPr lang="es-CO" sz="700" u="none" strike="noStrike">
                          <a:effectLst/>
                        </a:rPr>
                        <a:t>OCTUBRE</a:t>
                      </a:r>
                      <a:endParaRPr lang="es-CO" sz="700" b="1" i="0" u="none" strike="noStrike">
                        <a:solidFill>
                          <a:srgbClr val="000000"/>
                        </a:solidFill>
                        <a:effectLst/>
                        <a:latin typeface="Arial" panose="020B0604020202020204" pitchFamily="34" charset="0"/>
                      </a:endParaRPr>
                    </a:p>
                  </a:txBody>
                  <a:tcPr marL="7702" marR="7702" marT="77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46.228</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194</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6</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dirty="0">
                          <a:effectLst/>
                        </a:rPr>
                        <a:t>51</a:t>
                      </a:r>
                      <a:endParaRPr lang="es-CO" sz="700" b="0" i="0" u="none" strike="noStrike" dirty="0">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432553"/>
                  </a:ext>
                </a:extLst>
              </a:tr>
              <a:tr h="188148">
                <a:tc>
                  <a:txBody>
                    <a:bodyPr/>
                    <a:lstStyle/>
                    <a:p>
                      <a:pPr algn="l" fontAlgn="b"/>
                      <a:r>
                        <a:rPr lang="es-CO" sz="700" u="none" strike="noStrike">
                          <a:effectLst/>
                        </a:rPr>
                        <a:t>NOVIEMBRE</a:t>
                      </a:r>
                      <a:endParaRPr lang="es-CO" sz="700" b="1" i="0" u="none" strike="noStrike">
                        <a:solidFill>
                          <a:srgbClr val="000000"/>
                        </a:solidFill>
                        <a:effectLst/>
                        <a:latin typeface="Arial" panose="020B0604020202020204" pitchFamily="34" charset="0"/>
                      </a:endParaRPr>
                    </a:p>
                  </a:txBody>
                  <a:tcPr marL="7702" marR="7702" marT="77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47.308</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198</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3</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dirty="0">
                          <a:effectLst/>
                        </a:rPr>
                        <a:t>15</a:t>
                      </a:r>
                      <a:endParaRPr lang="es-CO" sz="700" b="0" i="0" u="none" strike="noStrike" dirty="0">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95531830"/>
                  </a:ext>
                </a:extLst>
              </a:tr>
              <a:tr h="188148">
                <a:tc>
                  <a:txBody>
                    <a:bodyPr/>
                    <a:lstStyle/>
                    <a:p>
                      <a:pPr algn="l" fontAlgn="b"/>
                      <a:r>
                        <a:rPr lang="es-CO" sz="700" u="none" strike="noStrike">
                          <a:effectLst/>
                        </a:rPr>
                        <a:t>DICIEMBRE</a:t>
                      </a:r>
                      <a:endParaRPr lang="es-CO" sz="700" b="1" i="0" u="none" strike="noStrike">
                        <a:solidFill>
                          <a:srgbClr val="000000"/>
                        </a:solidFill>
                        <a:effectLst/>
                        <a:latin typeface="Arial" panose="020B0604020202020204" pitchFamily="34" charset="0"/>
                      </a:endParaRPr>
                    </a:p>
                  </a:txBody>
                  <a:tcPr marL="7702" marR="7702" marT="77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47.644</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198</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0</a:t>
                      </a:r>
                      <a:endParaRPr lang="es-CO" sz="700" b="0" i="0" u="none" strike="noStrike">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dirty="0">
                          <a:effectLst/>
                        </a:rPr>
                        <a:t>0</a:t>
                      </a:r>
                      <a:endParaRPr lang="es-CO" sz="700" b="0" i="0" u="none" strike="noStrike" dirty="0">
                        <a:solidFill>
                          <a:srgbClr val="00000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3808433"/>
                  </a:ext>
                </a:extLst>
              </a:tr>
              <a:tr h="197556">
                <a:tc>
                  <a:txBody>
                    <a:bodyPr/>
                    <a:lstStyle/>
                    <a:p>
                      <a:pPr algn="l" fontAlgn="b"/>
                      <a:r>
                        <a:rPr lang="es-CO" sz="700" u="none" strike="noStrike">
                          <a:effectLst/>
                        </a:rPr>
                        <a:t>ACUMULADO AÑO</a:t>
                      </a:r>
                      <a:endParaRPr lang="es-CO" sz="700" b="1" i="0" u="none" strike="noStrike">
                        <a:solidFill>
                          <a:srgbClr val="000000"/>
                        </a:solidFill>
                        <a:effectLst/>
                        <a:latin typeface="Arial" panose="020B0604020202020204" pitchFamily="34" charset="0"/>
                      </a:endParaRPr>
                    </a:p>
                  </a:txBody>
                  <a:tcPr marL="7702" marR="7702" marT="77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700" u="none" strike="noStrike">
                          <a:effectLst/>
                        </a:rPr>
                        <a:t>575.521</a:t>
                      </a:r>
                      <a:endParaRPr lang="es-CO" sz="700" b="1" i="0" u="none" strike="noStrike">
                        <a:solidFill>
                          <a:srgbClr val="000080"/>
                        </a:solidFill>
                        <a:effectLst/>
                        <a:latin typeface="Verdana" panose="020B0604030504040204" pitchFamily="34" charset="0"/>
                      </a:endParaRPr>
                    </a:p>
                  </a:txBody>
                  <a:tcPr marL="7702" marR="7702" marT="77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CO" sz="700" u="none" strike="noStrike">
                          <a:effectLst/>
                        </a:rPr>
                        <a:t>2407</a:t>
                      </a:r>
                      <a:endParaRPr lang="es-CO" sz="700" b="0" i="0" u="none" strike="noStrike">
                        <a:solidFill>
                          <a:srgbClr val="000000"/>
                        </a:solidFill>
                        <a:effectLst/>
                        <a:latin typeface="Arial" panose="020B0604020202020204" pitchFamily="34" charset="0"/>
                      </a:endParaRPr>
                    </a:p>
                  </a:txBody>
                  <a:tcPr marL="7702" marR="7702" marT="77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CO" sz="700" u="none" strike="noStrike">
                          <a:effectLst/>
                        </a:rPr>
                        <a:t>55</a:t>
                      </a:r>
                      <a:endParaRPr lang="es-CO" sz="700" b="0" i="0" u="none" strike="noStrike">
                        <a:solidFill>
                          <a:srgbClr val="000000"/>
                        </a:solidFill>
                        <a:effectLst/>
                        <a:latin typeface="Arial" panose="020B0604020202020204" pitchFamily="34" charset="0"/>
                      </a:endParaRPr>
                    </a:p>
                  </a:txBody>
                  <a:tcPr marL="7702" marR="7702" marT="77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CO" sz="700" u="none" strike="noStrike" dirty="0">
                          <a:effectLst/>
                        </a:rPr>
                        <a:t> </a:t>
                      </a:r>
                      <a:endParaRPr lang="es-CO" sz="700" b="0" i="0" u="none" strike="noStrike" dirty="0">
                        <a:solidFill>
                          <a:srgbClr val="000000"/>
                        </a:solidFill>
                        <a:effectLst/>
                        <a:latin typeface="Arial" panose="020B0604020202020204" pitchFamily="34" charset="0"/>
                      </a:endParaRPr>
                    </a:p>
                  </a:txBody>
                  <a:tcPr marL="7702" marR="7702" marT="77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89359503"/>
                  </a:ext>
                </a:extLst>
              </a:tr>
            </a:tbl>
          </a:graphicData>
        </a:graphic>
      </p:graphicFrame>
      <p:graphicFrame>
        <p:nvGraphicFramePr>
          <p:cNvPr id="7" name="2 Gráfico">
            <a:extLst>
              <a:ext uri="{FF2B5EF4-FFF2-40B4-BE49-F238E27FC236}">
                <a16:creationId xmlns:a16="http://schemas.microsoft.com/office/drawing/2014/main" id="{00000000-0008-0000-0500-000002000000}"/>
              </a:ext>
            </a:extLst>
          </p:cNvPr>
          <p:cNvGraphicFramePr>
            <a:graphicFrameLocks/>
          </p:cNvGraphicFramePr>
          <p:nvPr>
            <p:extLst>
              <p:ext uri="{D42A27DB-BD31-4B8C-83A1-F6EECF244321}">
                <p14:modId xmlns:p14="http://schemas.microsoft.com/office/powerpoint/2010/main" val="3973089084"/>
              </p:ext>
            </p:extLst>
          </p:nvPr>
        </p:nvGraphicFramePr>
        <p:xfrm>
          <a:off x="4153870" y="3242644"/>
          <a:ext cx="4990130" cy="305665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spc="-20" dirty="0"/>
              <a:t>CUMPLIMIENTO</a:t>
            </a:r>
            <a:r>
              <a:rPr spc="-165" dirty="0"/>
              <a:t> </a:t>
            </a:r>
            <a:r>
              <a:rPr spc="-5" dirty="0"/>
              <a:t>A</a:t>
            </a:r>
            <a:r>
              <a:rPr spc="-185" dirty="0"/>
              <a:t> </a:t>
            </a:r>
            <a:r>
              <a:rPr spc="-5" dirty="0"/>
              <a:t>OBJETIVOS.</a:t>
            </a:r>
          </a:p>
        </p:txBody>
      </p:sp>
      <p:sp>
        <p:nvSpPr>
          <p:cNvPr id="10" name="object 10"/>
          <p:cNvSpPr txBox="1">
            <a:spLocks noGrp="1"/>
          </p:cNvSpPr>
          <p:nvPr>
            <p:ph type="ftr" sz="quarter" idx="5"/>
          </p:nvPr>
        </p:nvSpPr>
        <p:spPr>
          <a:prstGeom prst="rect">
            <a:avLst/>
          </a:prstGeom>
        </p:spPr>
        <p:txBody>
          <a:bodyPr vert="horz" wrap="square" lIns="0" tIns="0" rIns="0" bIns="0" rtlCol="0">
            <a:spAutoFit/>
          </a:bodyPr>
          <a:lstStyle/>
          <a:p>
            <a:pPr marL="12700">
              <a:lnSpc>
                <a:spcPts val="2380"/>
              </a:lnSpc>
            </a:pPr>
            <a:r>
              <a:rPr spc="-5" dirty="0"/>
              <a:t>H</a:t>
            </a:r>
            <a:r>
              <a:rPr spc="-10" dirty="0"/>
              <a:t>S</a:t>
            </a:r>
            <a:r>
              <a:rPr dirty="0"/>
              <a:t>E</a:t>
            </a:r>
          </a:p>
        </p:txBody>
      </p:sp>
      <p:graphicFrame>
        <p:nvGraphicFramePr>
          <p:cNvPr id="3" name="object 3"/>
          <p:cNvGraphicFramePr>
            <a:graphicFrameLocks noGrp="1"/>
          </p:cNvGraphicFramePr>
          <p:nvPr>
            <p:extLst>
              <p:ext uri="{D42A27DB-BD31-4B8C-83A1-F6EECF244321}">
                <p14:modId xmlns:p14="http://schemas.microsoft.com/office/powerpoint/2010/main" val="45894825"/>
              </p:ext>
            </p:extLst>
          </p:nvPr>
        </p:nvGraphicFramePr>
        <p:xfrm>
          <a:off x="203720" y="565861"/>
          <a:ext cx="8736559" cy="1988185"/>
        </p:xfrm>
        <a:graphic>
          <a:graphicData uri="http://schemas.openxmlformats.org/drawingml/2006/table">
            <a:tbl>
              <a:tblPr firstRow="1" bandRow="1">
                <a:tableStyleId>{2D5ABB26-0587-4C30-8999-92F81FD0307C}</a:tableStyleId>
              </a:tblPr>
              <a:tblGrid>
                <a:gridCol w="4166811">
                  <a:extLst>
                    <a:ext uri="{9D8B030D-6E8A-4147-A177-3AD203B41FA5}">
                      <a16:colId xmlns:a16="http://schemas.microsoft.com/office/drawing/2014/main" val="20000"/>
                    </a:ext>
                  </a:extLst>
                </a:gridCol>
                <a:gridCol w="3104761">
                  <a:extLst>
                    <a:ext uri="{9D8B030D-6E8A-4147-A177-3AD203B41FA5}">
                      <a16:colId xmlns:a16="http://schemas.microsoft.com/office/drawing/2014/main" val="20001"/>
                    </a:ext>
                  </a:extLst>
                </a:gridCol>
                <a:gridCol w="1464987">
                  <a:extLst>
                    <a:ext uri="{9D8B030D-6E8A-4147-A177-3AD203B41FA5}">
                      <a16:colId xmlns:a16="http://schemas.microsoft.com/office/drawing/2014/main" val="20002"/>
                    </a:ext>
                  </a:extLst>
                </a:gridCol>
              </a:tblGrid>
              <a:tr h="403225">
                <a:tc>
                  <a:txBody>
                    <a:bodyPr/>
                    <a:lstStyle/>
                    <a:p>
                      <a:pPr algn="ctr">
                        <a:lnSpc>
                          <a:spcPct val="100000"/>
                        </a:lnSpc>
                        <a:spcBef>
                          <a:spcPts val="270"/>
                        </a:spcBef>
                      </a:pPr>
                      <a:r>
                        <a:rPr sz="1400" b="1" spc="-5" dirty="0">
                          <a:latin typeface="Calibri"/>
                          <a:cs typeface="Calibri"/>
                        </a:rPr>
                        <a:t>OBJETIVO</a:t>
                      </a:r>
                      <a:endParaRPr sz="1400">
                        <a:latin typeface="Calibri"/>
                        <a:cs typeface="Calibri"/>
                      </a:endParaRPr>
                    </a:p>
                  </a:txBody>
                  <a:tcPr marL="0" marR="0" marT="342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noFill/>
                  </a:tcPr>
                </a:tc>
                <a:tc>
                  <a:txBody>
                    <a:bodyPr/>
                    <a:lstStyle/>
                    <a:p>
                      <a:pPr marL="1905" algn="ctr">
                        <a:lnSpc>
                          <a:spcPct val="100000"/>
                        </a:lnSpc>
                        <a:spcBef>
                          <a:spcPts val="270"/>
                        </a:spcBef>
                      </a:pPr>
                      <a:r>
                        <a:rPr sz="1400" b="1" spc="-30" dirty="0">
                          <a:latin typeface="Calibri"/>
                          <a:cs typeface="Calibri"/>
                        </a:rPr>
                        <a:t>META</a:t>
                      </a:r>
                      <a:endParaRPr sz="1400">
                        <a:latin typeface="Calibri"/>
                        <a:cs typeface="Calibri"/>
                      </a:endParaRPr>
                    </a:p>
                  </a:txBody>
                  <a:tcPr marL="0" marR="0" marT="342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noFill/>
                  </a:tcPr>
                </a:tc>
                <a:tc>
                  <a:txBody>
                    <a:bodyPr/>
                    <a:lstStyle/>
                    <a:p>
                      <a:pPr marL="2540" algn="ctr">
                        <a:lnSpc>
                          <a:spcPct val="100000"/>
                        </a:lnSpc>
                        <a:spcBef>
                          <a:spcPts val="270"/>
                        </a:spcBef>
                      </a:pPr>
                      <a:r>
                        <a:rPr sz="1400" b="1" spc="-10" dirty="0">
                          <a:latin typeface="Calibri"/>
                          <a:cs typeface="Calibri"/>
                        </a:rPr>
                        <a:t>CUMPLIMIENTO</a:t>
                      </a:r>
                      <a:endParaRPr sz="1400">
                        <a:latin typeface="Calibri"/>
                        <a:cs typeface="Calibri"/>
                      </a:endParaRPr>
                    </a:p>
                  </a:txBody>
                  <a:tcPr marL="0" marR="0" marT="342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noFill/>
                  </a:tcPr>
                </a:tc>
                <a:extLst>
                  <a:ext uri="{0D108BD9-81ED-4DB2-BD59-A6C34878D82A}">
                    <a16:rowId xmlns:a16="http://schemas.microsoft.com/office/drawing/2014/main" val="10000"/>
                  </a:ext>
                </a:extLst>
              </a:tr>
              <a:tr h="1584960">
                <a:tc>
                  <a:txBody>
                    <a:bodyPr/>
                    <a:lstStyle/>
                    <a:p>
                      <a:pPr marL="91440" marR="83185" algn="just">
                        <a:lnSpc>
                          <a:spcPct val="100000"/>
                        </a:lnSpc>
                        <a:spcBef>
                          <a:spcPts val="270"/>
                        </a:spcBef>
                      </a:pPr>
                      <a:r>
                        <a:rPr lang="es-ES" sz="1400" dirty="0">
                          <a:latin typeface="+mn-lt"/>
                          <a:cs typeface="Calibri"/>
                        </a:rPr>
                        <a:t>Garantizar el adecuado funcionamiento de la flota de transporte propia o en alquiler que brindan servicio a la organización</a:t>
                      </a:r>
                      <a:endParaRPr sz="1400" dirty="0">
                        <a:latin typeface="Calibri"/>
                        <a:cs typeface="Calibri"/>
                      </a:endParaRPr>
                    </a:p>
                  </a:txBody>
                  <a:tcPr marL="0" marR="0" marT="342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noFill/>
                  </a:tcPr>
                </a:tc>
                <a:tc>
                  <a:txBody>
                    <a:bodyPr/>
                    <a:lstStyle/>
                    <a:p>
                      <a:pPr marL="92075" marR="83820" algn="just">
                        <a:lnSpc>
                          <a:spcPct val="100000"/>
                        </a:lnSpc>
                        <a:spcBef>
                          <a:spcPts val="270"/>
                        </a:spcBef>
                      </a:pPr>
                      <a:r>
                        <a:rPr sz="1400" spc="-10" dirty="0">
                          <a:latin typeface="Calibri"/>
                          <a:cs typeface="Calibri"/>
                        </a:rPr>
                        <a:t>*Garantizar</a:t>
                      </a:r>
                      <a:r>
                        <a:rPr sz="1400" spc="-5" dirty="0">
                          <a:latin typeface="Calibri"/>
                          <a:cs typeface="Calibri"/>
                        </a:rPr>
                        <a:t> </a:t>
                      </a:r>
                      <a:r>
                        <a:rPr sz="1400" dirty="0">
                          <a:latin typeface="Calibri"/>
                          <a:cs typeface="Calibri"/>
                        </a:rPr>
                        <a:t>la</a:t>
                      </a:r>
                      <a:r>
                        <a:rPr sz="1400" spc="5" dirty="0">
                          <a:latin typeface="Calibri"/>
                          <a:cs typeface="Calibri"/>
                        </a:rPr>
                        <a:t> </a:t>
                      </a:r>
                      <a:r>
                        <a:rPr sz="1400" spc="-5" dirty="0">
                          <a:latin typeface="Calibri"/>
                          <a:cs typeface="Calibri"/>
                        </a:rPr>
                        <a:t>formación</a:t>
                      </a:r>
                      <a:r>
                        <a:rPr sz="1400" dirty="0">
                          <a:latin typeface="Calibri"/>
                          <a:cs typeface="Calibri"/>
                        </a:rPr>
                        <a:t> </a:t>
                      </a:r>
                      <a:r>
                        <a:rPr sz="1400" spc="-5" dirty="0">
                          <a:latin typeface="Calibri"/>
                          <a:cs typeface="Calibri"/>
                        </a:rPr>
                        <a:t>en</a:t>
                      </a:r>
                      <a:r>
                        <a:rPr sz="1400" dirty="0">
                          <a:latin typeface="Calibri"/>
                          <a:cs typeface="Calibri"/>
                        </a:rPr>
                        <a:t> </a:t>
                      </a:r>
                      <a:r>
                        <a:rPr sz="1400" spc="-5" dirty="0">
                          <a:latin typeface="Calibri"/>
                          <a:cs typeface="Calibri"/>
                        </a:rPr>
                        <a:t>manejo </a:t>
                      </a:r>
                      <a:r>
                        <a:rPr sz="1400" spc="-305" dirty="0">
                          <a:latin typeface="Calibri"/>
                          <a:cs typeface="Calibri"/>
                        </a:rPr>
                        <a:t> </a:t>
                      </a:r>
                      <a:r>
                        <a:rPr sz="1400" spc="-10" dirty="0">
                          <a:latin typeface="Calibri"/>
                          <a:cs typeface="Calibri"/>
                        </a:rPr>
                        <a:t>defensivo </a:t>
                      </a:r>
                      <a:r>
                        <a:rPr sz="1400" spc="-5" dirty="0">
                          <a:latin typeface="Calibri"/>
                          <a:cs typeface="Calibri"/>
                        </a:rPr>
                        <a:t>del </a:t>
                      </a:r>
                      <a:r>
                        <a:rPr sz="1400" dirty="0">
                          <a:latin typeface="Calibri"/>
                          <a:cs typeface="Calibri"/>
                        </a:rPr>
                        <a:t>100% </a:t>
                      </a:r>
                      <a:r>
                        <a:rPr sz="1400" spc="-5" dirty="0">
                          <a:latin typeface="Calibri"/>
                          <a:cs typeface="Calibri"/>
                        </a:rPr>
                        <a:t>del personal </a:t>
                      </a:r>
                      <a:r>
                        <a:rPr sz="1400" dirty="0">
                          <a:latin typeface="Calibri"/>
                          <a:cs typeface="Calibri"/>
                        </a:rPr>
                        <a:t>que </a:t>
                      </a:r>
                      <a:r>
                        <a:rPr sz="1400" spc="5" dirty="0">
                          <a:latin typeface="Calibri"/>
                          <a:cs typeface="Calibri"/>
                        </a:rPr>
                        <a:t> </a:t>
                      </a:r>
                      <a:r>
                        <a:rPr sz="1400" spc="-15" dirty="0">
                          <a:latin typeface="Calibri"/>
                          <a:cs typeface="Calibri"/>
                        </a:rPr>
                        <a:t>conduzca</a:t>
                      </a:r>
                      <a:r>
                        <a:rPr sz="1400" spc="-5" dirty="0">
                          <a:latin typeface="Calibri"/>
                          <a:cs typeface="Calibri"/>
                        </a:rPr>
                        <a:t> </a:t>
                      </a:r>
                      <a:r>
                        <a:rPr sz="1400" spc="-10" dirty="0">
                          <a:latin typeface="Calibri"/>
                          <a:cs typeface="Calibri"/>
                        </a:rPr>
                        <a:t>dentro</a:t>
                      </a:r>
                      <a:r>
                        <a:rPr sz="1400" spc="5" dirty="0">
                          <a:latin typeface="Calibri"/>
                          <a:cs typeface="Calibri"/>
                        </a:rPr>
                        <a:t> </a:t>
                      </a:r>
                      <a:r>
                        <a:rPr sz="1400" spc="-5" dirty="0">
                          <a:latin typeface="Calibri"/>
                          <a:cs typeface="Calibri"/>
                        </a:rPr>
                        <a:t>de </a:t>
                      </a:r>
                      <a:r>
                        <a:rPr sz="1400" dirty="0">
                          <a:latin typeface="Calibri"/>
                          <a:cs typeface="Calibri"/>
                        </a:rPr>
                        <a:t>a </a:t>
                      </a:r>
                      <a:r>
                        <a:rPr sz="1400" spc="-5" dirty="0">
                          <a:latin typeface="Calibri"/>
                          <a:cs typeface="Calibri"/>
                        </a:rPr>
                        <a:t>organización.</a:t>
                      </a:r>
                      <a:endParaRPr sz="1400">
                        <a:latin typeface="Calibri"/>
                        <a:cs typeface="Calibri"/>
                      </a:endParaRPr>
                    </a:p>
                    <a:p>
                      <a:pPr marL="92075" algn="just">
                        <a:lnSpc>
                          <a:spcPct val="100000"/>
                        </a:lnSpc>
                      </a:pPr>
                      <a:r>
                        <a:rPr sz="1400" spc="-5" dirty="0">
                          <a:latin typeface="Calibri"/>
                          <a:cs typeface="Calibri"/>
                        </a:rPr>
                        <a:t>*0</a:t>
                      </a:r>
                      <a:r>
                        <a:rPr sz="1400" spc="-15" dirty="0">
                          <a:latin typeface="Calibri"/>
                          <a:cs typeface="Calibri"/>
                        </a:rPr>
                        <a:t> </a:t>
                      </a:r>
                      <a:r>
                        <a:rPr sz="1400" spc="-5" dirty="0">
                          <a:latin typeface="Calibri"/>
                          <a:cs typeface="Calibri"/>
                        </a:rPr>
                        <a:t>accidentes</a:t>
                      </a:r>
                      <a:r>
                        <a:rPr sz="1400" dirty="0">
                          <a:latin typeface="Calibri"/>
                          <a:cs typeface="Calibri"/>
                        </a:rPr>
                        <a:t> </a:t>
                      </a:r>
                      <a:r>
                        <a:rPr sz="1400" spc="-5" dirty="0">
                          <a:latin typeface="Calibri"/>
                          <a:cs typeface="Calibri"/>
                        </a:rPr>
                        <a:t>en</a:t>
                      </a:r>
                      <a:r>
                        <a:rPr sz="1400" spc="-10" dirty="0">
                          <a:latin typeface="Calibri"/>
                          <a:cs typeface="Calibri"/>
                        </a:rPr>
                        <a:t> </a:t>
                      </a:r>
                      <a:r>
                        <a:rPr sz="1400" dirty="0">
                          <a:latin typeface="Calibri"/>
                          <a:cs typeface="Calibri"/>
                        </a:rPr>
                        <a:t>la</a:t>
                      </a:r>
                      <a:r>
                        <a:rPr sz="1400" spc="-20" dirty="0">
                          <a:latin typeface="Calibri"/>
                          <a:cs typeface="Calibri"/>
                        </a:rPr>
                        <a:t> </a:t>
                      </a:r>
                      <a:r>
                        <a:rPr sz="1400" dirty="0">
                          <a:latin typeface="Calibri"/>
                          <a:cs typeface="Calibri"/>
                        </a:rPr>
                        <a:t>vía</a:t>
                      </a:r>
                      <a:endParaRPr sz="1400">
                        <a:latin typeface="Calibri"/>
                        <a:cs typeface="Calibri"/>
                      </a:endParaRPr>
                    </a:p>
                    <a:p>
                      <a:pPr marL="92075" marR="83820" algn="just">
                        <a:lnSpc>
                          <a:spcPct val="100000"/>
                        </a:lnSpc>
                        <a:tabLst>
                          <a:tab pos="1649095" algn="l"/>
                        </a:tabLst>
                      </a:pPr>
                      <a:r>
                        <a:rPr sz="1400" spc="-5" dirty="0">
                          <a:latin typeface="Calibri"/>
                          <a:cs typeface="Calibri"/>
                        </a:rPr>
                        <a:t>*Mantener	el</a:t>
                      </a:r>
                      <a:r>
                        <a:rPr sz="1400" dirty="0">
                          <a:latin typeface="Calibri"/>
                          <a:cs typeface="Calibri"/>
                        </a:rPr>
                        <a:t> </a:t>
                      </a:r>
                      <a:r>
                        <a:rPr sz="1400" spc="-5" dirty="0">
                          <a:latin typeface="Calibri"/>
                          <a:cs typeface="Calibri"/>
                        </a:rPr>
                        <a:t>adecuado </a:t>
                      </a:r>
                      <a:r>
                        <a:rPr sz="1400" spc="-305" dirty="0">
                          <a:latin typeface="Calibri"/>
                          <a:cs typeface="Calibri"/>
                        </a:rPr>
                        <a:t> </a:t>
                      </a:r>
                      <a:r>
                        <a:rPr sz="1400" spc="-5" dirty="0">
                          <a:latin typeface="Calibri"/>
                          <a:cs typeface="Calibri"/>
                        </a:rPr>
                        <a:t>mantenimiento</a:t>
                      </a:r>
                      <a:r>
                        <a:rPr sz="1400" dirty="0">
                          <a:latin typeface="Calibri"/>
                          <a:cs typeface="Calibri"/>
                        </a:rPr>
                        <a:t> a</a:t>
                      </a:r>
                      <a:r>
                        <a:rPr sz="1400" spc="5" dirty="0">
                          <a:latin typeface="Calibri"/>
                          <a:cs typeface="Calibri"/>
                        </a:rPr>
                        <a:t> </a:t>
                      </a:r>
                      <a:r>
                        <a:rPr sz="1400" dirty="0">
                          <a:latin typeface="Calibri"/>
                          <a:cs typeface="Calibri"/>
                        </a:rPr>
                        <a:t>la</a:t>
                      </a:r>
                      <a:r>
                        <a:rPr sz="1400" spc="5" dirty="0">
                          <a:latin typeface="Calibri"/>
                          <a:cs typeface="Calibri"/>
                        </a:rPr>
                        <a:t> </a:t>
                      </a:r>
                      <a:r>
                        <a:rPr sz="1400" spc="-5" dirty="0">
                          <a:latin typeface="Calibri"/>
                          <a:cs typeface="Calibri"/>
                        </a:rPr>
                        <a:t>flota</a:t>
                      </a:r>
                      <a:r>
                        <a:rPr sz="1400" dirty="0">
                          <a:latin typeface="Calibri"/>
                          <a:cs typeface="Calibri"/>
                        </a:rPr>
                        <a:t> </a:t>
                      </a:r>
                      <a:r>
                        <a:rPr sz="1400" spc="-5" dirty="0">
                          <a:latin typeface="Calibri"/>
                          <a:cs typeface="Calibri"/>
                        </a:rPr>
                        <a:t>de</a:t>
                      </a:r>
                      <a:r>
                        <a:rPr sz="1400" dirty="0">
                          <a:latin typeface="Calibri"/>
                          <a:cs typeface="Calibri"/>
                        </a:rPr>
                        <a:t> la </a:t>
                      </a:r>
                      <a:r>
                        <a:rPr sz="1400" spc="-305" dirty="0">
                          <a:latin typeface="Calibri"/>
                          <a:cs typeface="Calibri"/>
                        </a:rPr>
                        <a:t> </a:t>
                      </a:r>
                      <a:r>
                        <a:rPr sz="1400" spc="-10" dirty="0">
                          <a:latin typeface="Calibri"/>
                          <a:cs typeface="Calibri"/>
                        </a:rPr>
                        <a:t>organización.</a:t>
                      </a:r>
                      <a:endParaRPr sz="1400">
                        <a:latin typeface="Calibri"/>
                        <a:cs typeface="Calibri"/>
                      </a:endParaRPr>
                    </a:p>
                  </a:txBody>
                  <a:tcPr marL="0" marR="0" marT="342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noFill/>
                  </a:tcPr>
                </a:tc>
                <a:tc>
                  <a:txBody>
                    <a:bodyPr/>
                    <a:lstStyle/>
                    <a:p>
                      <a:pPr>
                        <a:lnSpc>
                          <a:spcPct val="100000"/>
                        </a:lnSpc>
                      </a:pPr>
                      <a:endParaRPr sz="1400" dirty="0">
                        <a:latin typeface="Times New Roman"/>
                        <a:cs typeface="Times New Roman"/>
                      </a:endParaRPr>
                    </a:p>
                    <a:p>
                      <a:pPr>
                        <a:lnSpc>
                          <a:spcPct val="100000"/>
                        </a:lnSpc>
                        <a:spcBef>
                          <a:spcPts val="5"/>
                        </a:spcBef>
                      </a:pPr>
                      <a:endParaRPr sz="1750" dirty="0">
                        <a:latin typeface="Times New Roman"/>
                        <a:cs typeface="Times New Roman"/>
                      </a:endParaRPr>
                    </a:p>
                    <a:p>
                      <a:pPr marL="1270" algn="ctr">
                        <a:lnSpc>
                          <a:spcPct val="100000"/>
                        </a:lnSpc>
                      </a:pPr>
                      <a:endParaRPr lang="es-MX" sz="1400" spc="-5" dirty="0">
                        <a:latin typeface="Calibri"/>
                        <a:cs typeface="Calibri"/>
                      </a:endParaRPr>
                    </a:p>
                    <a:p>
                      <a:pPr marL="1270" algn="ctr">
                        <a:lnSpc>
                          <a:spcPct val="100000"/>
                        </a:lnSpc>
                      </a:pPr>
                      <a:r>
                        <a:rPr lang="es-MX" sz="1400" spc="-5" dirty="0">
                          <a:latin typeface="Calibri"/>
                          <a:cs typeface="Calibri"/>
                        </a:rPr>
                        <a:t>No cumplió</a:t>
                      </a:r>
                      <a:r>
                        <a:rPr sz="1400" spc="-5" dirty="0">
                          <a:latin typeface="Calibri"/>
                          <a:cs typeface="Calibri"/>
                        </a:rPr>
                        <a:t>.</a:t>
                      </a:r>
                      <a:endParaRPr sz="14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0000"/>
                    </a:solidFill>
                  </a:tcPr>
                </a:tc>
                <a:extLst>
                  <a:ext uri="{0D108BD9-81ED-4DB2-BD59-A6C34878D82A}">
                    <a16:rowId xmlns:a16="http://schemas.microsoft.com/office/drawing/2014/main" val="10001"/>
                  </a:ext>
                </a:extLst>
              </a:tr>
            </a:tbl>
          </a:graphicData>
        </a:graphic>
      </p:graphicFrame>
      <p:graphicFrame>
        <p:nvGraphicFramePr>
          <p:cNvPr id="11" name="Tabla 11">
            <a:extLst>
              <a:ext uri="{FF2B5EF4-FFF2-40B4-BE49-F238E27FC236}">
                <a16:creationId xmlns:a16="http://schemas.microsoft.com/office/drawing/2014/main" id="{D1698DBF-013B-44D4-BA0F-EE871152F3DD}"/>
              </a:ext>
            </a:extLst>
          </p:cNvPr>
          <p:cNvGraphicFramePr>
            <a:graphicFrameLocks noGrp="1"/>
          </p:cNvGraphicFramePr>
          <p:nvPr>
            <p:extLst>
              <p:ext uri="{D42A27DB-BD31-4B8C-83A1-F6EECF244321}">
                <p14:modId xmlns:p14="http://schemas.microsoft.com/office/powerpoint/2010/main" val="642408944"/>
              </p:ext>
            </p:extLst>
          </p:nvPr>
        </p:nvGraphicFramePr>
        <p:xfrm>
          <a:off x="174223" y="2876963"/>
          <a:ext cx="4321577" cy="29006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291270712"/>
                    </a:ext>
                  </a:extLst>
                </a:gridCol>
                <a:gridCol w="1273577">
                  <a:extLst>
                    <a:ext uri="{9D8B030D-6E8A-4147-A177-3AD203B41FA5}">
                      <a16:colId xmlns:a16="http://schemas.microsoft.com/office/drawing/2014/main" val="1450423069"/>
                    </a:ext>
                  </a:extLst>
                </a:gridCol>
              </a:tblGrid>
              <a:tr h="0">
                <a:tc>
                  <a:txBody>
                    <a:bodyPr/>
                    <a:lstStyle/>
                    <a:p>
                      <a:pPr algn="ctr"/>
                      <a:r>
                        <a:rPr lang="es-MX" sz="1400" dirty="0">
                          <a:solidFill>
                            <a:schemeClr val="tx1"/>
                          </a:solidFill>
                        </a:rPr>
                        <a:t>ITEM</a:t>
                      </a:r>
                      <a:endParaRPr lang="es-CO"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400" dirty="0">
                          <a:solidFill>
                            <a:schemeClr val="tx1"/>
                          </a:solidFill>
                        </a:rPr>
                        <a:t>VALOR</a:t>
                      </a:r>
                      <a:endParaRPr lang="es-CO"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2433367"/>
                  </a:ext>
                </a:extLst>
              </a:tr>
              <a:tr h="370840">
                <a:tc>
                  <a:txBody>
                    <a:bodyPr/>
                    <a:lstStyle/>
                    <a:p>
                      <a:r>
                        <a:rPr lang="es-MX" sz="1400" dirty="0">
                          <a:solidFill>
                            <a:schemeClr val="tx1"/>
                          </a:solidFill>
                        </a:rPr>
                        <a:t>Accidentes con perdida total</a:t>
                      </a:r>
                      <a:endParaRPr lang="es-CO"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400" dirty="0">
                          <a:solidFill>
                            <a:schemeClr val="tx1"/>
                          </a:solidFill>
                        </a:rPr>
                        <a:t>0</a:t>
                      </a:r>
                      <a:endParaRPr lang="es-CO"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6252947"/>
                  </a:ext>
                </a:extLst>
              </a:tr>
              <a:tr h="370840">
                <a:tc>
                  <a:txBody>
                    <a:bodyPr/>
                    <a:lstStyle/>
                    <a:p>
                      <a:r>
                        <a:rPr lang="es-MX" sz="1400" dirty="0">
                          <a:solidFill>
                            <a:schemeClr val="tx1"/>
                          </a:solidFill>
                        </a:rPr>
                        <a:t>Accidentes con perdida parcial</a:t>
                      </a:r>
                      <a:endParaRPr lang="es-CO"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400" dirty="0">
                          <a:solidFill>
                            <a:schemeClr val="tx1"/>
                          </a:solidFill>
                        </a:rPr>
                        <a:t>1</a:t>
                      </a:r>
                      <a:endParaRPr lang="es-CO"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9423943"/>
                  </a:ext>
                </a:extLst>
              </a:tr>
              <a:tr h="370840">
                <a:tc>
                  <a:txBody>
                    <a:bodyPr/>
                    <a:lstStyle/>
                    <a:p>
                      <a:r>
                        <a:rPr lang="es-MX" sz="1400" dirty="0">
                          <a:solidFill>
                            <a:schemeClr val="tx1"/>
                          </a:solidFill>
                        </a:rPr>
                        <a:t>Valor en SMLV</a:t>
                      </a:r>
                      <a:endParaRPr lang="es-CO"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400" dirty="0">
                          <a:solidFill>
                            <a:schemeClr val="tx1"/>
                          </a:solidFill>
                        </a:rPr>
                        <a:t>1</a:t>
                      </a:r>
                      <a:endParaRPr lang="es-CO"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127597"/>
                  </a:ext>
                </a:extLst>
              </a:tr>
              <a:tr h="370840">
                <a:tc>
                  <a:txBody>
                    <a:bodyPr/>
                    <a:lstStyle/>
                    <a:p>
                      <a:r>
                        <a:rPr lang="es-MX" sz="1400" dirty="0">
                          <a:solidFill>
                            <a:schemeClr val="tx1"/>
                          </a:solidFill>
                        </a:rPr>
                        <a:t>Proporción de la mortalidad</a:t>
                      </a:r>
                      <a:endParaRPr lang="es-CO"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400" dirty="0">
                          <a:solidFill>
                            <a:schemeClr val="tx1"/>
                          </a:solidFill>
                        </a:rPr>
                        <a:t>0</a:t>
                      </a:r>
                      <a:endParaRPr lang="es-CO"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8035667"/>
                  </a:ext>
                </a:extLst>
              </a:tr>
              <a:tr h="370840">
                <a:tc>
                  <a:txBody>
                    <a:bodyPr/>
                    <a:lstStyle/>
                    <a:p>
                      <a:r>
                        <a:rPr lang="es-MX" sz="1400" dirty="0">
                          <a:solidFill>
                            <a:schemeClr val="tx1"/>
                          </a:solidFill>
                        </a:rPr>
                        <a:t>Accidentes incapacitantes</a:t>
                      </a:r>
                      <a:endParaRPr lang="es-CO"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400" dirty="0">
                          <a:solidFill>
                            <a:schemeClr val="tx1"/>
                          </a:solidFill>
                        </a:rPr>
                        <a:t>0</a:t>
                      </a:r>
                      <a:endParaRPr lang="es-CO"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8030975"/>
                  </a:ext>
                </a:extLst>
              </a:tr>
              <a:tr h="370840">
                <a:tc>
                  <a:txBody>
                    <a:bodyPr/>
                    <a:lstStyle/>
                    <a:p>
                      <a:r>
                        <a:rPr lang="es-MX" sz="1400" dirty="0">
                          <a:solidFill>
                            <a:schemeClr val="tx1"/>
                          </a:solidFill>
                        </a:rPr>
                        <a:t>Personal formado en MD</a:t>
                      </a:r>
                      <a:endParaRPr lang="es-CO"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400" dirty="0">
                          <a:solidFill>
                            <a:schemeClr val="tx1"/>
                          </a:solidFill>
                        </a:rPr>
                        <a:t>43</a:t>
                      </a:r>
                      <a:endParaRPr lang="es-CO"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2412999"/>
                  </a:ext>
                </a:extLst>
              </a:tr>
              <a:tr h="370840">
                <a:tc>
                  <a:txBody>
                    <a:bodyPr/>
                    <a:lstStyle/>
                    <a:p>
                      <a:r>
                        <a:rPr lang="es-MX" sz="1400" dirty="0">
                          <a:solidFill>
                            <a:schemeClr val="tx1"/>
                          </a:solidFill>
                        </a:rPr>
                        <a:t>Mantenimiento  a vehículos propios.</a:t>
                      </a:r>
                      <a:endParaRPr lang="es-CO"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400" dirty="0">
                          <a:solidFill>
                            <a:schemeClr val="tx1"/>
                          </a:solidFill>
                        </a:rPr>
                        <a:t>14</a:t>
                      </a:r>
                      <a:endParaRPr lang="es-CO"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693792"/>
                  </a:ext>
                </a:extLst>
              </a:tr>
            </a:tbl>
          </a:graphicData>
        </a:graphic>
      </p:graphicFrame>
      <p:sp>
        <p:nvSpPr>
          <p:cNvPr id="12" name="CuadroTexto 11">
            <a:extLst>
              <a:ext uri="{FF2B5EF4-FFF2-40B4-BE49-F238E27FC236}">
                <a16:creationId xmlns:a16="http://schemas.microsoft.com/office/drawing/2014/main" id="{0221D08B-013C-495A-8815-FAB2424CFCFA}"/>
              </a:ext>
            </a:extLst>
          </p:cNvPr>
          <p:cNvSpPr txBox="1"/>
          <p:nvPr/>
        </p:nvSpPr>
        <p:spPr>
          <a:xfrm>
            <a:off x="5257800" y="2876963"/>
            <a:ext cx="3711977" cy="2800767"/>
          </a:xfrm>
          <a:prstGeom prst="rect">
            <a:avLst/>
          </a:prstGeom>
          <a:noFill/>
        </p:spPr>
        <p:txBody>
          <a:bodyPr wrap="square" rtlCol="0">
            <a:spAutoFit/>
          </a:bodyPr>
          <a:lstStyle/>
          <a:p>
            <a:pPr algn="just"/>
            <a:r>
              <a:rPr lang="es-MX" sz="1600" dirty="0"/>
              <a:t>Conclusión: Se recomienda fortalecer el programa de mantenimiento vehicular en especial el camión GUQ 837 debido a la alta demanda, a su vez se debe realizar peritaje estructural y mecánico a la flota EON, que cumple 6 años en el 2023.</a:t>
            </a:r>
          </a:p>
          <a:p>
            <a:pPr algn="just"/>
            <a:endParaRPr lang="es-MX" sz="1600" dirty="0"/>
          </a:p>
          <a:p>
            <a:pPr algn="just"/>
            <a:r>
              <a:rPr lang="es-MX" sz="1600" dirty="0"/>
              <a:t>En cuanto a actores viales no se presentan siniestros y se fortalecerá en 4 actores  (peatones, bici usuarios, motorizados, pasajeros .</a:t>
            </a:r>
            <a:endParaRPr lang="es-CO"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spc="-20" dirty="0"/>
              <a:t>CUMPLIMIENTO</a:t>
            </a:r>
            <a:r>
              <a:rPr spc="-165" dirty="0"/>
              <a:t> </a:t>
            </a:r>
            <a:r>
              <a:rPr spc="-5" dirty="0"/>
              <a:t>A</a:t>
            </a:r>
            <a:r>
              <a:rPr spc="-185" dirty="0"/>
              <a:t> </a:t>
            </a:r>
            <a:r>
              <a:rPr spc="-5" dirty="0"/>
              <a:t>OBJETIVOS.</a:t>
            </a:r>
          </a:p>
        </p:txBody>
      </p:sp>
      <p:sp>
        <p:nvSpPr>
          <p:cNvPr id="7" name="object 7"/>
          <p:cNvSpPr txBox="1">
            <a:spLocks noGrp="1"/>
          </p:cNvSpPr>
          <p:nvPr>
            <p:ph type="ftr" sz="quarter" idx="5"/>
          </p:nvPr>
        </p:nvSpPr>
        <p:spPr>
          <a:prstGeom prst="rect">
            <a:avLst/>
          </a:prstGeom>
        </p:spPr>
        <p:txBody>
          <a:bodyPr vert="horz" wrap="square" lIns="0" tIns="0" rIns="0" bIns="0" rtlCol="0">
            <a:spAutoFit/>
          </a:bodyPr>
          <a:lstStyle/>
          <a:p>
            <a:pPr marL="12700">
              <a:lnSpc>
                <a:spcPts val="2380"/>
              </a:lnSpc>
            </a:pPr>
            <a:r>
              <a:rPr spc="-5" dirty="0"/>
              <a:t>H</a:t>
            </a:r>
            <a:r>
              <a:rPr spc="-10" dirty="0"/>
              <a:t>S</a:t>
            </a:r>
            <a:r>
              <a:rPr dirty="0"/>
              <a:t>E</a:t>
            </a:r>
          </a:p>
        </p:txBody>
      </p:sp>
      <p:graphicFrame>
        <p:nvGraphicFramePr>
          <p:cNvPr id="3" name="object 3"/>
          <p:cNvGraphicFramePr>
            <a:graphicFrameLocks noGrp="1"/>
          </p:cNvGraphicFramePr>
          <p:nvPr>
            <p:extLst>
              <p:ext uri="{D42A27DB-BD31-4B8C-83A1-F6EECF244321}">
                <p14:modId xmlns:p14="http://schemas.microsoft.com/office/powerpoint/2010/main" val="987325879"/>
              </p:ext>
            </p:extLst>
          </p:nvPr>
        </p:nvGraphicFramePr>
        <p:xfrm>
          <a:off x="407441" y="519811"/>
          <a:ext cx="8315959" cy="1561464"/>
        </p:xfrm>
        <a:graphic>
          <a:graphicData uri="http://schemas.openxmlformats.org/drawingml/2006/table">
            <a:tbl>
              <a:tblPr firstRow="1" bandRow="1">
                <a:tableStyleId>{2D5ABB26-0587-4C30-8999-92F81FD0307C}</a:tableStyleId>
              </a:tblPr>
              <a:tblGrid>
                <a:gridCol w="3966210">
                  <a:extLst>
                    <a:ext uri="{9D8B030D-6E8A-4147-A177-3AD203B41FA5}">
                      <a16:colId xmlns:a16="http://schemas.microsoft.com/office/drawing/2014/main" val="20000"/>
                    </a:ext>
                  </a:extLst>
                </a:gridCol>
                <a:gridCol w="2955290">
                  <a:extLst>
                    <a:ext uri="{9D8B030D-6E8A-4147-A177-3AD203B41FA5}">
                      <a16:colId xmlns:a16="http://schemas.microsoft.com/office/drawing/2014/main" val="20001"/>
                    </a:ext>
                  </a:extLst>
                </a:gridCol>
                <a:gridCol w="1394459">
                  <a:extLst>
                    <a:ext uri="{9D8B030D-6E8A-4147-A177-3AD203B41FA5}">
                      <a16:colId xmlns:a16="http://schemas.microsoft.com/office/drawing/2014/main" val="20002"/>
                    </a:ext>
                  </a:extLst>
                </a:gridCol>
              </a:tblGrid>
              <a:tr h="403225">
                <a:tc>
                  <a:txBody>
                    <a:bodyPr/>
                    <a:lstStyle/>
                    <a:p>
                      <a:pPr algn="ctr">
                        <a:lnSpc>
                          <a:spcPct val="100000"/>
                        </a:lnSpc>
                        <a:spcBef>
                          <a:spcPts val="270"/>
                        </a:spcBef>
                      </a:pPr>
                      <a:r>
                        <a:rPr sz="1400" b="1" spc="-5" dirty="0">
                          <a:latin typeface="Calibri"/>
                          <a:cs typeface="Calibri"/>
                        </a:rPr>
                        <a:t>OBJETIVO</a:t>
                      </a:r>
                      <a:endParaRPr sz="1400">
                        <a:latin typeface="Calibri"/>
                        <a:cs typeface="Calibri"/>
                      </a:endParaRPr>
                    </a:p>
                  </a:txBody>
                  <a:tcPr marL="0" marR="0" marT="342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noFill/>
                  </a:tcPr>
                </a:tc>
                <a:tc>
                  <a:txBody>
                    <a:bodyPr/>
                    <a:lstStyle/>
                    <a:p>
                      <a:pPr marL="1905" algn="ctr">
                        <a:lnSpc>
                          <a:spcPct val="100000"/>
                        </a:lnSpc>
                        <a:spcBef>
                          <a:spcPts val="270"/>
                        </a:spcBef>
                      </a:pPr>
                      <a:r>
                        <a:rPr sz="1400" b="1" spc="-30" dirty="0">
                          <a:latin typeface="Calibri"/>
                          <a:cs typeface="Calibri"/>
                        </a:rPr>
                        <a:t>META</a:t>
                      </a:r>
                      <a:endParaRPr sz="1400">
                        <a:latin typeface="Calibri"/>
                        <a:cs typeface="Calibri"/>
                      </a:endParaRPr>
                    </a:p>
                  </a:txBody>
                  <a:tcPr marL="0" marR="0" marT="342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noFill/>
                  </a:tcPr>
                </a:tc>
                <a:tc>
                  <a:txBody>
                    <a:bodyPr/>
                    <a:lstStyle/>
                    <a:p>
                      <a:pPr marL="2540" algn="ctr">
                        <a:lnSpc>
                          <a:spcPct val="100000"/>
                        </a:lnSpc>
                        <a:spcBef>
                          <a:spcPts val="270"/>
                        </a:spcBef>
                      </a:pPr>
                      <a:r>
                        <a:rPr sz="1400" b="1" spc="-10" dirty="0">
                          <a:latin typeface="Calibri"/>
                          <a:cs typeface="Calibri"/>
                        </a:rPr>
                        <a:t>CUMPLIMIENTO</a:t>
                      </a:r>
                      <a:endParaRPr sz="1400">
                        <a:latin typeface="Calibri"/>
                        <a:cs typeface="Calibri"/>
                      </a:endParaRPr>
                    </a:p>
                  </a:txBody>
                  <a:tcPr marL="0" marR="0" marT="342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noFill/>
                  </a:tcPr>
                </a:tc>
                <a:extLst>
                  <a:ext uri="{0D108BD9-81ED-4DB2-BD59-A6C34878D82A}">
                    <a16:rowId xmlns:a16="http://schemas.microsoft.com/office/drawing/2014/main" val="10000"/>
                  </a:ext>
                </a:extLst>
              </a:tr>
              <a:tr h="1158239">
                <a:tc>
                  <a:txBody>
                    <a:bodyPr/>
                    <a:lstStyle/>
                    <a:p>
                      <a:pPr marL="91440" marR="83820" algn="just">
                        <a:lnSpc>
                          <a:spcPct val="100000"/>
                        </a:lnSpc>
                        <a:spcBef>
                          <a:spcPts val="270"/>
                        </a:spcBef>
                      </a:pPr>
                      <a:r>
                        <a:rPr lang="es-ES" sz="1400" spc="-10" dirty="0">
                          <a:latin typeface="+mn-lt"/>
                          <a:cs typeface="Calibri"/>
                        </a:rPr>
                        <a:t>Controlar el consumo de los recursos naturales frente a los promedios definidos por habitante día para el periodo evaluado</a:t>
                      </a:r>
                      <a:endParaRPr sz="1400" dirty="0">
                        <a:latin typeface="Calibri"/>
                        <a:cs typeface="Calibri"/>
                      </a:endParaRPr>
                    </a:p>
                  </a:txBody>
                  <a:tcPr marL="0" marR="0" marT="342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noFill/>
                  </a:tcPr>
                </a:tc>
                <a:tc>
                  <a:txBody>
                    <a:bodyPr/>
                    <a:lstStyle/>
                    <a:p>
                      <a:pPr marL="92075" marR="85090" algn="just">
                        <a:lnSpc>
                          <a:spcPct val="100000"/>
                        </a:lnSpc>
                        <a:spcBef>
                          <a:spcPts val="270"/>
                        </a:spcBef>
                      </a:pPr>
                      <a:r>
                        <a:rPr sz="1400" spc="-5" dirty="0">
                          <a:latin typeface="Calibri"/>
                          <a:cs typeface="Calibri"/>
                        </a:rPr>
                        <a:t>*Disponer</a:t>
                      </a:r>
                      <a:r>
                        <a:rPr sz="1400" dirty="0">
                          <a:latin typeface="Calibri"/>
                          <a:cs typeface="Calibri"/>
                        </a:rPr>
                        <a:t> </a:t>
                      </a:r>
                      <a:r>
                        <a:rPr sz="1400" spc="-5" dirty="0">
                          <a:latin typeface="Calibri"/>
                          <a:cs typeface="Calibri"/>
                        </a:rPr>
                        <a:t>adecuadamente</a:t>
                      </a:r>
                      <a:r>
                        <a:rPr sz="1400" spc="305" dirty="0">
                          <a:latin typeface="Calibri"/>
                          <a:cs typeface="Calibri"/>
                        </a:rPr>
                        <a:t> </a:t>
                      </a:r>
                      <a:r>
                        <a:rPr sz="1400" spc="-5" dirty="0">
                          <a:latin typeface="Calibri"/>
                          <a:cs typeface="Calibri"/>
                        </a:rPr>
                        <a:t>el</a:t>
                      </a:r>
                      <a:r>
                        <a:rPr sz="1400" spc="305" dirty="0">
                          <a:latin typeface="Calibri"/>
                          <a:cs typeface="Calibri"/>
                        </a:rPr>
                        <a:t> </a:t>
                      </a:r>
                      <a:r>
                        <a:rPr sz="1400" dirty="0">
                          <a:latin typeface="Calibri"/>
                          <a:cs typeface="Calibri"/>
                        </a:rPr>
                        <a:t>100% </a:t>
                      </a:r>
                      <a:r>
                        <a:rPr sz="1400" spc="5" dirty="0">
                          <a:latin typeface="Calibri"/>
                          <a:cs typeface="Calibri"/>
                        </a:rPr>
                        <a:t> </a:t>
                      </a:r>
                      <a:r>
                        <a:rPr sz="1400" spc="-5" dirty="0">
                          <a:latin typeface="Calibri"/>
                          <a:cs typeface="Calibri"/>
                        </a:rPr>
                        <a:t>de</a:t>
                      </a:r>
                      <a:r>
                        <a:rPr sz="1400" dirty="0">
                          <a:latin typeface="Calibri"/>
                          <a:cs typeface="Calibri"/>
                        </a:rPr>
                        <a:t> los</a:t>
                      </a:r>
                      <a:r>
                        <a:rPr sz="1400" spc="5" dirty="0">
                          <a:latin typeface="Calibri"/>
                          <a:cs typeface="Calibri"/>
                        </a:rPr>
                        <a:t> </a:t>
                      </a:r>
                      <a:r>
                        <a:rPr sz="1400" spc="-5" dirty="0">
                          <a:latin typeface="Calibri"/>
                          <a:cs typeface="Calibri"/>
                        </a:rPr>
                        <a:t>residuos</a:t>
                      </a:r>
                      <a:r>
                        <a:rPr sz="1400" dirty="0">
                          <a:latin typeface="Calibri"/>
                          <a:cs typeface="Calibri"/>
                        </a:rPr>
                        <a:t> </a:t>
                      </a:r>
                      <a:r>
                        <a:rPr sz="1400" spc="-5" dirty="0">
                          <a:latin typeface="Calibri"/>
                          <a:cs typeface="Calibri"/>
                        </a:rPr>
                        <a:t>generados</a:t>
                      </a:r>
                      <a:r>
                        <a:rPr sz="1400" dirty="0">
                          <a:latin typeface="Calibri"/>
                          <a:cs typeface="Calibri"/>
                        </a:rPr>
                        <a:t> del </a:t>
                      </a:r>
                      <a:r>
                        <a:rPr sz="1400" spc="5" dirty="0">
                          <a:latin typeface="Calibri"/>
                          <a:cs typeface="Calibri"/>
                        </a:rPr>
                        <a:t> </a:t>
                      </a:r>
                      <a:r>
                        <a:rPr sz="1400" dirty="0">
                          <a:latin typeface="Calibri"/>
                          <a:cs typeface="Calibri"/>
                        </a:rPr>
                        <a:t>actividad</a:t>
                      </a:r>
                      <a:r>
                        <a:rPr sz="1400" spc="5" dirty="0">
                          <a:latin typeface="Calibri"/>
                          <a:cs typeface="Calibri"/>
                        </a:rPr>
                        <a:t> </a:t>
                      </a:r>
                      <a:r>
                        <a:rPr sz="1400" spc="-5" dirty="0" err="1">
                          <a:latin typeface="Calibri"/>
                          <a:cs typeface="Calibri"/>
                        </a:rPr>
                        <a:t>clasificados</a:t>
                      </a:r>
                      <a:r>
                        <a:rPr sz="1400" spc="-5" dirty="0">
                          <a:latin typeface="Calibri"/>
                          <a:cs typeface="Calibri"/>
                        </a:rPr>
                        <a:t>.</a:t>
                      </a:r>
                      <a:endParaRPr sz="1400" dirty="0">
                        <a:latin typeface="Calibri"/>
                        <a:cs typeface="Calibri"/>
                      </a:endParaRPr>
                    </a:p>
                  </a:txBody>
                  <a:tcPr marL="0" marR="0" marT="342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noFill/>
                  </a:tcPr>
                </a:tc>
                <a:tc>
                  <a:txBody>
                    <a:bodyPr/>
                    <a:lstStyle/>
                    <a:p>
                      <a:pPr>
                        <a:lnSpc>
                          <a:spcPct val="100000"/>
                        </a:lnSpc>
                      </a:pPr>
                      <a:endParaRPr sz="1400" dirty="0">
                        <a:latin typeface="Times New Roman"/>
                        <a:cs typeface="Times New Roman"/>
                      </a:endParaRPr>
                    </a:p>
                    <a:p>
                      <a:pPr>
                        <a:lnSpc>
                          <a:spcPct val="100000"/>
                        </a:lnSpc>
                        <a:spcBef>
                          <a:spcPts val="5"/>
                        </a:spcBef>
                      </a:pPr>
                      <a:endParaRPr sz="1750" dirty="0">
                        <a:latin typeface="Times New Roman"/>
                        <a:cs typeface="Times New Roman"/>
                      </a:endParaRPr>
                    </a:p>
                    <a:p>
                      <a:pPr marL="1270" algn="ctr">
                        <a:lnSpc>
                          <a:spcPct val="100000"/>
                        </a:lnSpc>
                      </a:pPr>
                      <a:r>
                        <a:rPr sz="1400" spc="-5" dirty="0">
                          <a:latin typeface="Calibri"/>
                          <a:cs typeface="Calibri"/>
                        </a:rPr>
                        <a:t>Ok.</a:t>
                      </a:r>
                      <a:endParaRPr sz="14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00B050"/>
                    </a:solidFill>
                  </a:tcPr>
                </a:tc>
                <a:extLst>
                  <a:ext uri="{0D108BD9-81ED-4DB2-BD59-A6C34878D82A}">
                    <a16:rowId xmlns:a16="http://schemas.microsoft.com/office/drawing/2014/main" val="10001"/>
                  </a:ext>
                </a:extLst>
              </a:tr>
            </a:tbl>
          </a:graphicData>
        </a:graphic>
      </p:graphicFrame>
      <p:graphicFrame>
        <p:nvGraphicFramePr>
          <p:cNvPr id="4" name="object 4"/>
          <p:cNvGraphicFramePr>
            <a:graphicFrameLocks noGrp="1"/>
          </p:cNvGraphicFramePr>
          <p:nvPr>
            <p:extLst>
              <p:ext uri="{D42A27DB-BD31-4B8C-83A1-F6EECF244321}">
                <p14:modId xmlns:p14="http://schemas.microsoft.com/office/powerpoint/2010/main" val="871942287"/>
              </p:ext>
            </p:extLst>
          </p:nvPr>
        </p:nvGraphicFramePr>
        <p:xfrm>
          <a:off x="2590800" y="2209800"/>
          <a:ext cx="3721734" cy="741679"/>
        </p:xfrm>
        <a:graphic>
          <a:graphicData uri="http://schemas.openxmlformats.org/drawingml/2006/table">
            <a:tbl>
              <a:tblPr firstRow="1" bandRow="1">
                <a:tableStyleId>{2D5ABB26-0587-4C30-8999-92F81FD0307C}</a:tableStyleId>
              </a:tblPr>
              <a:tblGrid>
                <a:gridCol w="1766570">
                  <a:extLst>
                    <a:ext uri="{9D8B030D-6E8A-4147-A177-3AD203B41FA5}">
                      <a16:colId xmlns:a16="http://schemas.microsoft.com/office/drawing/2014/main" val="20000"/>
                    </a:ext>
                  </a:extLst>
                </a:gridCol>
                <a:gridCol w="1955164">
                  <a:extLst>
                    <a:ext uri="{9D8B030D-6E8A-4147-A177-3AD203B41FA5}">
                      <a16:colId xmlns:a16="http://schemas.microsoft.com/office/drawing/2014/main" val="20001"/>
                    </a:ext>
                  </a:extLst>
                </a:gridCol>
              </a:tblGrid>
              <a:tr h="370839">
                <a:tc>
                  <a:txBody>
                    <a:bodyPr/>
                    <a:lstStyle/>
                    <a:p>
                      <a:pPr marL="91440">
                        <a:lnSpc>
                          <a:spcPct val="100000"/>
                        </a:lnSpc>
                        <a:spcBef>
                          <a:spcPts val="244"/>
                        </a:spcBef>
                      </a:pPr>
                      <a:r>
                        <a:rPr sz="1800" b="1" dirty="0">
                          <a:latin typeface="Calibri"/>
                          <a:cs typeface="Calibri"/>
                        </a:rPr>
                        <a:t>Kg</a:t>
                      </a:r>
                      <a:r>
                        <a:rPr sz="1800" b="1" spc="-35" dirty="0">
                          <a:latin typeface="Calibri"/>
                          <a:cs typeface="Calibri"/>
                        </a:rPr>
                        <a:t> </a:t>
                      </a:r>
                      <a:r>
                        <a:rPr sz="1800" b="1" spc="-10" dirty="0">
                          <a:latin typeface="Calibri"/>
                          <a:cs typeface="Calibri"/>
                        </a:rPr>
                        <a:t>generados</a:t>
                      </a:r>
                      <a:endParaRPr sz="1800">
                        <a:latin typeface="Calibri"/>
                        <a:cs typeface="Calibri"/>
                      </a:endParaRPr>
                    </a:p>
                  </a:txBody>
                  <a:tcPr marL="0" marR="0" marT="3111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noFill/>
                  </a:tcPr>
                </a:tc>
                <a:tc>
                  <a:txBody>
                    <a:bodyPr/>
                    <a:lstStyle/>
                    <a:p>
                      <a:pPr marL="91440">
                        <a:lnSpc>
                          <a:spcPct val="100000"/>
                        </a:lnSpc>
                        <a:spcBef>
                          <a:spcPts val="244"/>
                        </a:spcBef>
                      </a:pPr>
                      <a:r>
                        <a:rPr sz="1800" b="1" dirty="0">
                          <a:latin typeface="Calibri"/>
                          <a:cs typeface="Calibri"/>
                        </a:rPr>
                        <a:t>Kg</a:t>
                      </a:r>
                      <a:r>
                        <a:rPr sz="1800" b="1" spc="-30" dirty="0">
                          <a:latin typeface="Calibri"/>
                          <a:cs typeface="Calibri"/>
                        </a:rPr>
                        <a:t> </a:t>
                      </a:r>
                      <a:r>
                        <a:rPr sz="1800" b="1" spc="-10" dirty="0">
                          <a:latin typeface="Calibri"/>
                          <a:cs typeface="Calibri"/>
                        </a:rPr>
                        <a:t>dispuestos</a:t>
                      </a:r>
                      <a:endParaRPr sz="1800" dirty="0">
                        <a:latin typeface="Calibri"/>
                        <a:cs typeface="Calibri"/>
                      </a:endParaRPr>
                    </a:p>
                  </a:txBody>
                  <a:tcPr marL="0" marR="0" marT="3111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noFill/>
                  </a:tcPr>
                </a:tc>
                <a:extLst>
                  <a:ext uri="{0D108BD9-81ED-4DB2-BD59-A6C34878D82A}">
                    <a16:rowId xmlns:a16="http://schemas.microsoft.com/office/drawing/2014/main" val="10000"/>
                  </a:ext>
                </a:extLst>
              </a:tr>
              <a:tr h="370840">
                <a:tc>
                  <a:txBody>
                    <a:bodyPr/>
                    <a:lstStyle/>
                    <a:p>
                      <a:pPr algn="ctr">
                        <a:lnSpc>
                          <a:spcPct val="100000"/>
                        </a:lnSpc>
                        <a:spcBef>
                          <a:spcPts val="245"/>
                        </a:spcBef>
                      </a:pPr>
                      <a:r>
                        <a:rPr lang="es-CO" sz="1800" spc="-5" dirty="0">
                          <a:latin typeface="Calibri"/>
                          <a:cs typeface="Calibri"/>
                        </a:rPr>
                        <a:t>51931</a:t>
                      </a:r>
                      <a:endParaRPr sz="1800" dirty="0">
                        <a:latin typeface="Calibri"/>
                        <a:cs typeface="Calibri"/>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noFill/>
                  </a:tcPr>
                </a:tc>
                <a:tc>
                  <a:txBody>
                    <a:bodyPr/>
                    <a:lstStyle/>
                    <a:p>
                      <a:pPr algn="ctr">
                        <a:lnSpc>
                          <a:spcPct val="100000"/>
                        </a:lnSpc>
                        <a:spcBef>
                          <a:spcPts val="245"/>
                        </a:spcBef>
                      </a:pPr>
                      <a:r>
                        <a:rPr lang="es-CO" sz="1800" spc="-5" dirty="0">
                          <a:latin typeface="Calibri"/>
                          <a:cs typeface="Calibri"/>
                        </a:rPr>
                        <a:t>51931</a:t>
                      </a:r>
                      <a:endParaRPr sz="1800" dirty="0">
                        <a:latin typeface="Calibri"/>
                        <a:cs typeface="Calibri"/>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noFill/>
                  </a:tcPr>
                </a:tc>
                <a:extLst>
                  <a:ext uri="{0D108BD9-81ED-4DB2-BD59-A6C34878D82A}">
                    <a16:rowId xmlns:a16="http://schemas.microsoft.com/office/drawing/2014/main" val="10001"/>
                  </a:ext>
                </a:extLst>
              </a:tr>
            </a:tbl>
          </a:graphicData>
        </a:graphic>
      </p:graphicFrame>
      <p:pic>
        <p:nvPicPr>
          <p:cNvPr id="9" name="Imagen 8">
            <a:extLst>
              <a:ext uri="{FF2B5EF4-FFF2-40B4-BE49-F238E27FC236}">
                <a16:creationId xmlns:a16="http://schemas.microsoft.com/office/drawing/2014/main" id="{D406DFA3-B497-29CA-0DFB-9CC3FF633839}"/>
              </a:ext>
            </a:extLst>
          </p:cNvPr>
          <p:cNvPicPr>
            <a:picLocks noChangeAspect="1"/>
          </p:cNvPicPr>
          <p:nvPr/>
        </p:nvPicPr>
        <p:blipFill>
          <a:blip r:embed="rId2"/>
          <a:stretch>
            <a:fillRect/>
          </a:stretch>
        </p:blipFill>
        <p:spPr>
          <a:xfrm>
            <a:off x="442912" y="3170247"/>
            <a:ext cx="8258175" cy="29146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9949" y="113741"/>
            <a:ext cx="4630420" cy="452120"/>
          </a:xfrm>
          <a:prstGeom prst="rect">
            <a:avLst/>
          </a:prstGeom>
        </p:spPr>
        <p:txBody>
          <a:bodyPr vert="horz" wrap="square" lIns="0" tIns="12065" rIns="0" bIns="0" rtlCol="0">
            <a:spAutoFit/>
          </a:bodyPr>
          <a:lstStyle/>
          <a:p>
            <a:pPr marL="12700">
              <a:lnSpc>
                <a:spcPct val="100000"/>
              </a:lnSpc>
              <a:spcBef>
                <a:spcPts val="95"/>
              </a:spcBef>
            </a:pPr>
            <a:r>
              <a:rPr spc="-20" dirty="0"/>
              <a:t>CUMPLIMIENTO</a:t>
            </a:r>
            <a:r>
              <a:rPr spc="-165" dirty="0"/>
              <a:t> </a:t>
            </a:r>
            <a:r>
              <a:rPr spc="-5" dirty="0"/>
              <a:t>A</a:t>
            </a:r>
            <a:r>
              <a:rPr spc="-185" dirty="0"/>
              <a:t> </a:t>
            </a:r>
            <a:r>
              <a:rPr spc="-5" dirty="0"/>
              <a:t>OBJETIVOS.</a:t>
            </a:r>
          </a:p>
        </p:txBody>
      </p:sp>
      <p:graphicFrame>
        <p:nvGraphicFramePr>
          <p:cNvPr id="3" name="object 3"/>
          <p:cNvGraphicFramePr>
            <a:graphicFrameLocks noGrp="1"/>
          </p:cNvGraphicFramePr>
          <p:nvPr>
            <p:extLst>
              <p:ext uri="{D42A27DB-BD31-4B8C-83A1-F6EECF244321}">
                <p14:modId xmlns:p14="http://schemas.microsoft.com/office/powerpoint/2010/main" val="3975546266"/>
              </p:ext>
            </p:extLst>
          </p:nvPr>
        </p:nvGraphicFramePr>
        <p:xfrm>
          <a:off x="407441" y="771075"/>
          <a:ext cx="8315959" cy="921511"/>
        </p:xfrm>
        <a:graphic>
          <a:graphicData uri="http://schemas.openxmlformats.org/drawingml/2006/table">
            <a:tbl>
              <a:tblPr firstRow="1" bandRow="1">
                <a:tableStyleId>{2D5ABB26-0587-4C30-8999-92F81FD0307C}</a:tableStyleId>
              </a:tblPr>
              <a:tblGrid>
                <a:gridCol w="3966210">
                  <a:extLst>
                    <a:ext uri="{9D8B030D-6E8A-4147-A177-3AD203B41FA5}">
                      <a16:colId xmlns:a16="http://schemas.microsoft.com/office/drawing/2014/main" val="20000"/>
                    </a:ext>
                  </a:extLst>
                </a:gridCol>
                <a:gridCol w="2955290">
                  <a:extLst>
                    <a:ext uri="{9D8B030D-6E8A-4147-A177-3AD203B41FA5}">
                      <a16:colId xmlns:a16="http://schemas.microsoft.com/office/drawing/2014/main" val="20001"/>
                    </a:ext>
                  </a:extLst>
                </a:gridCol>
                <a:gridCol w="1394459">
                  <a:extLst>
                    <a:ext uri="{9D8B030D-6E8A-4147-A177-3AD203B41FA5}">
                      <a16:colId xmlns:a16="http://schemas.microsoft.com/office/drawing/2014/main" val="20002"/>
                    </a:ext>
                  </a:extLst>
                </a:gridCol>
              </a:tblGrid>
              <a:tr h="403351">
                <a:tc>
                  <a:txBody>
                    <a:bodyPr/>
                    <a:lstStyle/>
                    <a:p>
                      <a:pPr algn="ctr">
                        <a:lnSpc>
                          <a:spcPct val="100000"/>
                        </a:lnSpc>
                        <a:spcBef>
                          <a:spcPts val="270"/>
                        </a:spcBef>
                      </a:pPr>
                      <a:r>
                        <a:rPr sz="1400" b="1" spc="-5" dirty="0">
                          <a:latin typeface="Calibri"/>
                          <a:cs typeface="Calibri"/>
                        </a:rPr>
                        <a:t>OBJETIVO</a:t>
                      </a:r>
                      <a:endParaRPr sz="1400">
                        <a:latin typeface="Calibri"/>
                        <a:cs typeface="Calibri"/>
                      </a:endParaRPr>
                    </a:p>
                  </a:txBody>
                  <a:tcPr marL="0" marR="0" marT="342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noFill/>
                  </a:tcPr>
                </a:tc>
                <a:tc>
                  <a:txBody>
                    <a:bodyPr/>
                    <a:lstStyle/>
                    <a:p>
                      <a:pPr marL="1905" algn="ctr">
                        <a:lnSpc>
                          <a:spcPct val="100000"/>
                        </a:lnSpc>
                        <a:spcBef>
                          <a:spcPts val="270"/>
                        </a:spcBef>
                      </a:pPr>
                      <a:r>
                        <a:rPr sz="1400" b="1" spc="-30" dirty="0">
                          <a:latin typeface="Calibri"/>
                          <a:cs typeface="Calibri"/>
                        </a:rPr>
                        <a:t>META</a:t>
                      </a:r>
                      <a:endParaRPr sz="1400">
                        <a:latin typeface="Calibri"/>
                        <a:cs typeface="Calibri"/>
                      </a:endParaRPr>
                    </a:p>
                  </a:txBody>
                  <a:tcPr marL="0" marR="0" marT="342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noFill/>
                  </a:tcPr>
                </a:tc>
                <a:tc>
                  <a:txBody>
                    <a:bodyPr/>
                    <a:lstStyle/>
                    <a:p>
                      <a:pPr marL="2540" algn="ctr">
                        <a:lnSpc>
                          <a:spcPct val="100000"/>
                        </a:lnSpc>
                        <a:spcBef>
                          <a:spcPts val="270"/>
                        </a:spcBef>
                      </a:pPr>
                      <a:r>
                        <a:rPr sz="1400" b="1" spc="-10" dirty="0">
                          <a:latin typeface="Calibri"/>
                          <a:cs typeface="Calibri"/>
                        </a:rPr>
                        <a:t>CUMPLIMIENTO</a:t>
                      </a:r>
                      <a:endParaRPr sz="1400">
                        <a:latin typeface="Calibri"/>
                        <a:cs typeface="Calibri"/>
                      </a:endParaRPr>
                    </a:p>
                  </a:txBody>
                  <a:tcPr marL="0" marR="0" marT="342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noFill/>
                  </a:tcPr>
                </a:tc>
                <a:extLst>
                  <a:ext uri="{0D108BD9-81ED-4DB2-BD59-A6C34878D82A}">
                    <a16:rowId xmlns:a16="http://schemas.microsoft.com/office/drawing/2014/main" val="10000"/>
                  </a:ext>
                </a:extLst>
              </a:tr>
              <a:tr h="518160">
                <a:tc>
                  <a:txBody>
                    <a:bodyPr/>
                    <a:lstStyle/>
                    <a:p>
                      <a:pPr marL="91440">
                        <a:lnSpc>
                          <a:spcPct val="100000"/>
                        </a:lnSpc>
                        <a:spcBef>
                          <a:spcPts val="270"/>
                        </a:spcBef>
                      </a:pPr>
                      <a:r>
                        <a:rPr lang="es-ES" sz="1400" spc="-5" dirty="0">
                          <a:latin typeface="+mn-lt"/>
                          <a:cs typeface="Calibri"/>
                        </a:rPr>
                        <a:t>Garantizar el cumplimiento a los requisitos legales aplicables a la organización.</a:t>
                      </a:r>
                      <a:endParaRPr sz="1400" dirty="0">
                        <a:latin typeface="Calibri"/>
                        <a:cs typeface="Calibri"/>
                      </a:endParaRPr>
                    </a:p>
                  </a:txBody>
                  <a:tcPr marL="0" marR="0" marT="342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noFill/>
                  </a:tcPr>
                </a:tc>
                <a:tc>
                  <a:txBody>
                    <a:bodyPr/>
                    <a:lstStyle/>
                    <a:p>
                      <a:pPr marL="92075">
                        <a:lnSpc>
                          <a:spcPct val="100000"/>
                        </a:lnSpc>
                        <a:spcBef>
                          <a:spcPts val="270"/>
                        </a:spcBef>
                      </a:pPr>
                      <a:r>
                        <a:rPr sz="1400" spc="-5" dirty="0">
                          <a:latin typeface="Calibri"/>
                          <a:cs typeface="Calibri"/>
                        </a:rPr>
                        <a:t>Dar</a:t>
                      </a:r>
                      <a:r>
                        <a:rPr sz="1400" spc="175" dirty="0">
                          <a:latin typeface="Calibri"/>
                          <a:cs typeface="Calibri"/>
                        </a:rPr>
                        <a:t> </a:t>
                      </a:r>
                      <a:r>
                        <a:rPr sz="1400" spc="-5" dirty="0">
                          <a:latin typeface="Calibri"/>
                          <a:cs typeface="Calibri"/>
                        </a:rPr>
                        <a:t>cumplimiento</a:t>
                      </a:r>
                      <a:r>
                        <a:rPr sz="1400" spc="480" dirty="0">
                          <a:latin typeface="Calibri"/>
                          <a:cs typeface="Calibri"/>
                        </a:rPr>
                        <a:t> </a:t>
                      </a:r>
                      <a:r>
                        <a:rPr sz="1400" spc="5" dirty="0">
                          <a:latin typeface="Calibri"/>
                          <a:cs typeface="Calibri"/>
                        </a:rPr>
                        <a:t>en </a:t>
                      </a:r>
                      <a:r>
                        <a:rPr sz="1400" spc="155" dirty="0">
                          <a:latin typeface="Calibri"/>
                          <a:cs typeface="Calibri"/>
                        </a:rPr>
                        <a:t> </a:t>
                      </a:r>
                      <a:r>
                        <a:rPr sz="1400" spc="5" dirty="0">
                          <a:latin typeface="Calibri"/>
                          <a:cs typeface="Calibri"/>
                        </a:rPr>
                        <a:t>un </a:t>
                      </a:r>
                      <a:r>
                        <a:rPr sz="1400" spc="145" dirty="0">
                          <a:latin typeface="Calibri"/>
                          <a:cs typeface="Calibri"/>
                        </a:rPr>
                        <a:t> </a:t>
                      </a:r>
                      <a:r>
                        <a:rPr sz="1400" dirty="0">
                          <a:latin typeface="Calibri"/>
                          <a:cs typeface="Calibri"/>
                        </a:rPr>
                        <a:t>95%</a:t>
                      </a:r>
                      <a:r>
                        <a:rPr sz="1400" spc="484" dirty="0">
                          <a:latin typeface="Calibri"/>
                          <a:cs typeface="Calibri"/>
                        </a:rPr>
                        <a:t> </a:t>
                      </a:r>
                      <a:r>
                        <a:rPr sz="1400" dirty="0">
                          <a:latin typeface="Calibri"/>
                          <a:cs typeface="Calibri"/>
                        </a:rPr>
                        <a:t>a</a:t>
                      </a:r>
                      <a:r>
                        <a:rPr sz="1400" spc="475" dirty="0">
                          <a:latin typeface="Calibri"/>
                          <a:cs typeface="Calibri"/>
                        </a:rPr>
                        <a:t> </a:t>
                      </a:r>
                      <a:r>
                        <a:rPr sz="1400" dirty="0">
                          <a:latin typeface="Calibri"/>
                          <a:cs typeface="Calibri"/>
                        </a:rPr>
                        <a:t>lo</a:t>
                      </a:r>
                      <a:endParaRPr sz="1400">
                        <a:latin typeface="Calibri"/>
                        <a:cs typeface="Calibri"/>
                      </a:endParaRPr>
                    </a:p>
                    <a:p>
                      <a:pPr marL="92075">
                        <a:lnSpc>
                          <a:spcPct val="100000"/>
                        </a:lnSpc>
                      </a:pPr>
                      <a:r>
                        <a:rPr sz="1400" spc="-5" dirty="0">
                          <a:latin typeface="Calibri"/>
                          <a:cs typeface="Calibri"/>
                        </a:rPr>
                        <a:t>solicitado</a:t>
                      </a:r>
                      <a:r>
                        <a:rPr sz="1400" spc="-15" dirty="0">
                          <a:latin typeface="Calibri"/>
                          <a:cs typeface="Calibri"/>
                        </a:rPr>
                        <a:t> </a:t>
                      </a:r>
                      <a:r>
                        <a:rPr sz="1400" spc="-5" dirty="0">
                          <a:latin typeface="Calibri"/>
                          <a:cs typeface="Calibri"/>
                        </a:rPr>
                        <a:t>en el</a:t>
                      </a:r>
                      <a:r>
                        <a:rPr sz="1400" spc="-10" dirty="0">
                          <a:latin typeface="Calibri"/>
                          <a:cs typeface="Calibri"/>
                        </a:rPr>
                        <a:t> decreto.</a:t>
                      </a:r>
                      <a:endParaRPr sz="1400">
                        <a:latin typeface="Calibri"/>
                        <a:cs typeface="Calibri"/>
                      </a:endParaRPr>
                    </a:p>
                  </a:txBody>
                  <a:tcPr marL="0" marR="0" marT="342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noFill/>
                  </a:tcPr>
                </a:tc>
                <a:tc>
                  <a:txBody>
                    <a:bodyPr/>
                    <a:lstStyle/>
                    <a:p>
                      <a:pPr>
                        <a:lnSpc>
                          <a:spcPct val="100000"/>
                        </a:lnSpc>
                        <a:spcBef>
                          <a:spcPts val="55"/>
                        </a:spcBef>
                      </a:pPr>
                      <a:endParaRPr sz="1650" dirty="0">
                        <a:latin typeface="Times New Roman"/>
                        <a:cs typeface="Times New Roman"/>
                      </a:endParaRPr>
                    </a:p>
                    <a:p>
                      <a:pPr marL="635" algn="ctr">
                        <a:lnSpc>
                          <a:spcPct val="100000"/>
                        </a:lnSpc>
                      </a:pPr>
                      <a:r>
                        <a:rPr sz="1400" spc="-5" dirty="0">
                          <a:latin typeface="Calibri"/>
                          <a:cs typeface="Calibri"/>
                        </a:rPr>
                        <a:t>Ok.</a:t>
                      </a:r>
                      <a:endParaRPr sz="1400" dirty="0">
                        <a:latin typeface="Calibri"/>
                        <a:cs typeface="Calibri"/>
                      </a:endParaRPr>
                    </a:p>
                  </a:txBody>
                  <a:tcPr marL="0" marR="0" marT="69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00B050"/>
                    </a:solidFill>
                  </a:tcPr>
                </a:tc>
                <a:extLst>
                  <a:ext uri="{0D108BD9-81ED-4DB2-BD59-A6C34878D82A}">
                    <a16:rowId xmlns:a16="http://schemas.microsoft.com/office/drawing/2014/main" val="10001"/>
                  </a:ext>
                </a:extLst>
              </a:tr>
            </a:tbl>
          </a:graphicData>
        </a:graphic>
      </p:graphicFrame>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2380"/>
              </a:lnSpc>
            </a:pPr>
            <a:r>
              <a:rPr spc="-5" dirty="0"/>
              <a:t>H</a:t>
            </a:r>
            <a:r>
              <a:rPr spc="-10" dirty="0"/>
              <a:t>S</a:t>
            </a:r>
            <a:r>
              <a:rPr dirty="0"/>
              <a:t>E</a:t>
            </a:r>
          </a:p>
        </p:txBody>
      </p:sp>
      <p:sp>
        <p:nvSpPr>
          <p:cNvPr id="11" name="CuadroTexto 10">
            <a:extLst>
              <a:ext uri="{FF2B5EF4-FFF2-40B4-BE49-F238E27FC236}">
                <a16:creationId xmlns:a16="http://schemas.microsoft.com/office/drawing/2014/main" id="{41343922-1D32-4305-BB8E-63D35D45633D}"/>
              </a:ext>
            </a:extLst>
          </p:cNvPr>
          <p:cNvSpPr txBox="1"/>
          <p:nvPr/>
        </p:nvSpPr>
        <p:spPr>
          <a:xfrm>
            <a:off x="407441" y="4176695"/>
            <a:ext cx="8584159" cy="923330"/>
          </a:xfrm>
          <a:prstGeom prst="rect">
            <a:avLst/>
          </a:prstGeom>
          <a:noFill/>
        </p:spPr>
        <p:txBody>
          <a:bodyPr wrap="square" rtlCol="0">
            <a:spAutoFit/>
          </a:bodyPr>
          <a:lstStyle/>
          <a:p>
            <a:pPr algn="just"/>
            <a:r>
              <a:rPr lang="es-MX" dirty="0"/>
              <a:t>Conclusión: Se da cumplimiento a los requisitos legales aplicables en especial a la resolución 4272 de 2021, donde se formaron 5 coordinadores de trabajo seguro en alturas que dan alcance a lo requerido por min trabajo para trabajadores competentes.</a:t>
            </a:r>
            <a:endParaRPr lang="es-CO" dirty="0"/>
          </a:p>
        </p:txBody>
      </p:sp>
      <p:pic>
        <p:nvPicPr>
          <p:cNvPr id="5" name="Imagen 4">
            <a:extLst>
              <a:ext uri="{FF2B5EF4-FFF2-40B4-BE49-F238E27FC236}">
                <a16:creationId xmlns:a16="http://schemas.microsoft.com/office/drawing/2014/main" id="{D4FEF409-5BC5-5239-EA30-DAC023779E91}"/>
              </a:ext>
            </a:extLst>
          </p:cNvPr>
          <p:cNvPicPr>
            <a:picLocks noChangeAspect="1"/>
          </p:cNvPicPr>
          <p:nvPr/>
        </p:nvPicPr>
        <p:blipFill>
          <a:blip r:embed="rId2"/>
          <a:stretch>
            <a:fillRect/>
          </a:stretch>
        </p:blipFill>
        <p:spPr>
          <a:xfrm>
            <a:off x="645882" y="1709792"/>
            <a:ext cx="7839075" cy="225742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80948" y="-7812"/>
            <a:ext cx="4823460" cy="452120"/>
          </a:xfrm>
          <a:prstGeom prst="rect">
            <a:avLst/>
          </a:prstGeom>
        </p:spPr>
        <p:txBody>
          <a:bodyPr vert="horz" wrap="square" lIns="0" tIns="12065" rIns="0" bIns="0" rtlCol="0">
            <a:spAutoFit/>
          </a:bodyPr>
          <a:lstStyle/>
          <a:p>
            <a:pPr marL="12700">
              <a:lnSpc>
                <a:spcPct val="100000"/>
              </a:lnSpc>
              <a:spcBef>
                <a:spcPts val="95"/>
              </a:spcBef>
            </a:pPr>
            <a:r>
              <a:rPr sz="2800" spc="-5" dirty="0">
                <a:solidFill>
                  <a:srgbClr val="1F487C"/>
                </a:solidFill>
                <a:latin typeface="Trebuchet MS"/>
                <a:cs typeface="Trebuchet MS"/>
              </a:rPr>
              <a:t>LOGROS</a:t>
            </a:r>
            <a:r>
              <a:rPr sz="2800" spc="-45" dirty="0">
                <a:solidFill>
                  <a:srgbClr val="1F487C"/>
                </a:solidFill>
                <a:latin typeface="Trebuchet MS"/>
                <a:cs typeface="Trebuchet MS"/>
              </a:rPr>
              <a:t> </a:t>
            </a:r>
            <a:r>
              <a:rPr sz="2800" spc="-25" dirty="0">
                <a:solidFill>
                  <a:srgbClr val="1F487C"/>
                </a:solidFill>
                <a:latin typeface="Trebuchet MS"/>
                <a:cs typeface="Trebuchet MS"/>
              </a:rPr>
              <a:t>SIGNIFICATIVOS</a:t>
            </a:r>
            <a:r>
              <a:rPr sz="2800" spc="-10" dirty="0">
                <a:solidFill>
                  <a:srgbClr val="1F487C"/>
                </a:solidFill>
                <a:latin typeface="Trebuchet MS"/>
                <a:cs typeface="Trebuchet MS"/>
              </a:rPr>
              <a:t> 202</a:t>
            </a:r>
            <a:r>
              <a:rPr lang="es-MX" sz="2800" spc="-10" dirty="0">
                <a:solidFill>
                  <a:srgbClr val="1F487C"/>
                </a:solidFill>
                <a:latin typeface="Trebuchet MS"/>
                <a:cs typeface="Trebuchet MS"/>
              </a:rPr>
              <a:t>2</a:t>
            </a:r>
            <a:r>
              <a:rPr sz="2800" spc="-10" dirty="0">
                <a:solidFill>
                  <a:srgbClr val="1F487C"/>
                </a:solidFill>
                <a:latin typeface="Trebuchet MS"/>
                <a:cs typeface="Trebuchet MS"/>
              </a:rPr>
              <a:t>.</a:t>
            </a:r>
            <a:endParaRPr sz="2800" dirty="0">
              <a:latin typeface="Trebuchet MS"/>
              <a:cs typeface="Trebuchet MS"/>
            </a:endParaRPr>
          </a:p>
        </p:txBody>
      </p:sp>
      <p:pic>
        <p:nvPicPr>
          <p:cNvPr id="5" name="object 5"/>
          <p:cNvPicPr/>
          <p:nvPr/>
        </p:nvPicPr>
        <p:blipFill>
          <a:blip r:embed="rId2" cstate="print"/>
          <a:stretch>
            <a:fillRect/>
          </a:stretch>
        </p:blipFill>
        <p:spPr>
          <a:xfrm>
            <a:off x="259420" y="2209085"/>
            <a:ext cx="1242994" cy="794596"/>
          </a:xfrm>
          <a:prstGeom prst="rect">
            <a:avLst/>
          </a:prstGeom>
        </p:spPr>
      </p:pic>
      <p:pic>
        <p:nvPicPr>
          <p:cNvPr id="16" name="object 16"/>
          <p:cNvPicPr/>
          <p:nvPr/>
        </p:nvPicPr>
        <p:blipFill>
          <a:blip r:embed="rId3" cstate="print"/>
          <a:stretch>
            <a:fillRect/>
          </a:stretch>
        </p:blipFill>
        <p:spPr>
          <a:xfrm>
            <a:off x="284001" y="762176"/>
            <a:ext cx="1250189" cy="1044516"/>
          </a:xfrm>
          <a:prstGeom prst="rect">
            <a:avLst/>
          </a:prstGeom>
        </p:spPr>
      </p:pic>
      <p:sp>
        <p:nvSpPr>
          <p:cNvPr id="30" name="object 30"/>
          <p:cNvSpPr txBox="1">
            <a:spLocks noGrp="1"/>
          </p:cNvSpPr>
          <p:nvPr>
            <p:ph type="ftr" sz="quarter" idx="5"/>
          </p:nvPr>
        </p:nvSpPr>
        <p:spPr>
          <a:prstGeom prst="rect">
            <a:avLst/>
          </a:prstGeom>
        </p:spPr>
        <p:txBody>
          <a:bodyPr vert="horz" wrap="square" lIns="0" tIns="0" rIns="0" bIns="0" rtlCol="0">
            <a:spAutoFit/>
          </a:bodyPr>
          <a:lstStyle/>
          <a:p>
            <a:pPr marL="12700">
              <a:lnSpc>
                <a:spcPts val="2380"/>
              </a:lnSpc>
            </a:pPr>
            <a:r>
              <a:rPr spc="-5" dirty="0"/>
              <a:t>H</a:t>
            </a:r>
            <a:r>
              <a:rPr spc="-10" dirty="0"/>
              <a:t>S</a:t>
            </a:r>
            <a:r>
              <a:rPr dirty="0"/>
              <a:t>E</a:t>
            </a:r>
          </a:p>
        </p:txBody>
      </p:sp>
      <p:sp>
        <p:nvSpPr>
          <p:cNvPr id="33" name="Flecha: a la derecha 32">
            <a:extLst>
              <a:ext uri="{FF2B5EF4-FFF2-40B4-BE49-F238E27FC236}">
                <a16:creationId xmlns:a16="http://schemas.microsoft.com/office/drawing/2014/main" id="{52BD1BEE-ADD2-4FB5-9D7C-CB7C3295D306}"/>
              </a:ext>
            </a:extLst>
          </p:cNvPr>
          <p:cNvSpPr/>
          <p:nvPr/>
        </p:nvSpPr>
        <p:spPr>
          <a:xfrm>
            <a:off x="1655865" y="2477142"/>
            <a:ext cx="1143000" cy="2584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6" name="Flecha: a la derecha 35">
            <a:extLst>
              <a:ext uri="{FF2B5EF4-FFF2-40B4-BE49-F238E27FC236}">
                <a16:creationId xmlns:a16="http://schemas.microsoft.com/office/drawing/2014/main" id="{B394C240-6033-4529-9E91-779F1C7A04E9}"/>
              </a:ext>
            </a:extLst>
          </p:cNvPr>
          <p:cNvSpPr/>
          <p:nvPr/>
        </p:nvSpPr>
        <p:spPr>
          <a:xfrm>
            <a:off x="1725562" y="3787818"/>
            <a:ext cx="1143000" cy="2584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7" name="Flecha: a la derecha 36">
            <a:extLst>
              <a:ext uri="{FF2B5EF4-FFF2-40B4-BE49-F238E27FC236}">
                <a16:creationId xmlns:a16="http://schemas.microsoft.com/office/drawing/2014/main" id="{119C7283-8C8E-42E3-AE5C-C6EE5A95864B}"/>
              </a:ext>
            </a:extLst>
          </p:cNvPr>
          <p:cNvSpPr/>
          <p:nvPr/>
        </p:nvSpPr>
        <p:spPr>
          <a:xfrm>
            <a:off x="1641987" y="4801782"/>
            <a:ext cx="1143000" cy="2584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9" name="Flecha: a la derecha 38">
            <a:extLst>
              <a:ext uri="{FF2B5EF4-FFF2-40B4-BE49-F238E27FC236}">
                <a16:creationId xmlns:a16="http://schemas.microsoft.com/office/drawing/2014/main" id="{65334E6C-30E4-45CA-86D4-29A828659911}"/>
              </a:ext>
            </a:extLst>
          </p:cNvPr>
          <p:cNvSpPr/>
          <p:nvPr/>
        </p:nvSpPr>
        <p:spPr>
          <a:xfrm>
            <a:off x="1700981" y="5708200"/>
            <a:ext cx="1143000" cy="2584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0" name="Flecha: a la derecha 39">
            <a:extLst>
              <a:ext uri="{FF2B5EF4-FFF2-40B4-BE49-F238E27FC236}">
                <a16:creationId xmlns:a16="http://schemas.microsoft.com/office/drawing/2014/main" id="{B1898919-015C-4097-9980-55385BCD26DD}"/>
              </a:ext>
            </a:extLst>
          </p:cNvPr>
          <p:cNvSpPr/>
          <p:nvPr/>
        </p:nvSpPr>
        <p:spPr>
          <a:xfrm>
            <a:off x="1700981" y="1119763"/>
            <a:ext cx="1143000" cy="2584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3" name="CuadroTexto 42">
            <a:extLst>
              <a:ext uri="{FF2B5EF4-FFF2-40B4-BE49-F238E27FC236}">
                <a16:creationId xmlns:a16="http://schemas.microsoft.com/office/drawing/2014/main" id="{D700DDE4-5903-485B-96B0-95F8A83F736F}"/>
              </a:ext>
            </a:extLst>
          </p:cNvPr>
          <p:cNvSpPr txBox="1"/>
          <p:nvPr/>
        </p:nvSpPr>
        <p:spPr>
          <a:xfrm>
            <a:off x="3550478" y="1064338"/>
            <a:ext cx="4135628" cy="369332"/>
          </a:xfrm>
          <a:prstGeom prst="rect">
            <a:avLst/>
          </a:prstGeom>
          <a:noFill/>
        </p:spPr>
        <p:txBody>
          <a:bodyPr wrap="square" rtlCol="0">
            <a:spAutoFit/>
          </a:bodyPr>
          <a:lstStyle/>
          <a:p>
            <a:r>
              <a:rPr lang="es-MX" dirty="0"/>
              <a:t>Evaluación 92% 5 </a:t>
            </a:r>
            <a:r>
              <a:rPr lang="es-MX" dirty="0" err="1"/>
              <a:t>Ncm</a:t>
            </a:r>
            <a:r>
              <a:rPr lang="es-MX" dirty="0"/>
              <a:t>.</a:t>
            </a:r>
            <a:endParaRPr lang="es-CO" dirty="0"/>
          </a:p>
        </p:txBody>
      </p:sp>
      <p:sp>
        <p:nvSpPr>
          <p:cNvPr id="44" name="CuadroTexto 43">
            <a:extLst>
              <a:ext uri="{FF2B5EF4-FFF2-40B4-BE49-F238E27FC236}">
                <a16:creationId xmlns:a16="http://schemas.microsoft.com/office/drawing/2014/main" id="{2E527462-F6FA-42A5-8A3B-F70562698E9F}"/>
              </a:ext>
            </a:extLst>
          </p:cNvPr>
          <p:cNvSpPr txBox="1"/>
          <p:nvPr/>
        </p:nvSpPr>
        <p:spPr>
          <a:xfrm>
            <a:off x="3623187" y="2263130"/>
            <a:ext cx="4495800" cy="923330"/>
          </a:xfrm>
          <a:prstGeom prst="rect">
            <a:avLst/>
          </a:prstGeom>
          <a:noFill/>
        </p:spPr>
        <p:txBody>
          <a:bodyPr wrap="square" rtlCol="0">
            <a:spAutoFit/>
          </a:bodyPr>
          <a:lstStyle/>
          <a:p>
            <a:r>
              <a:rPr lang="es-MX" dirty="0"/>
              <a:t>28 auditorias en campo 1 hallazgos menor de correctivo inmediato, (Cupiagua,Cusian,Floreña y PIAR).</a:t>
            </a:r>
            <a:endParaRPr lang="es-CO" dirty="0"/>
          </a:p>
        </p:txBody>
      </p:sp>
      <p:sp>
        <p:nvSpPr>
          <p:cNvPr id="45" name="CuadroTexto 44">
            <a:extLst>
              <a:ext uri="{FF2B5EF4-FFF2-40B4-BE49-F238E27FC236}">
                <a16:creationId xmlns:a16="http://schemas.microsoft.com/office/drawing/2014/main" id="{BE58DBB5-AE65-4271-9E59-6B2E6DC43FDA}"/>
              </a:ext>
            </a:extLst>
          </p:cNvPr>
          <p:cNvSpPr txBox="1"/>
          <p:nvPr/>
        </p:nvSpPr>
        <p:spPr>
          <a:xfrm>
            <a:off x="3623186" y="3671540"/>
            <a:ext cx="4495799" cy="646331"/>
          </a:xfrm>
          <a:prstGeom prst="rect">
            <a:avLst/>
          </a:prstGeom>
          <a:noFill/>
        </p:spPr>
        <p:txBody>
          <a:bodyPr wrap="square" rtlCol="0">
            <a:spAutoFit/>
          </a:bodyPr>
          <a:lstStyle/>
          <a:p>
            <a:r>
              <a:rPr lang="es-MX" dirty="0"/>
              <a:t>Resalto y empresa guía para los 62 contratistas de la zona.</a:t>
            </a:r>
            <a:endParaRPr lang="es-CO" dirty="0"/>
          </a:p>
        </p:txBody>
      </p:sp>
      <p:sp>
        <p:nvSpPr>
          <p:cNvPr id="46" name="CuadroTexto 45">
            <a:extLst>
              <a:ext uri="{FF2B5EF4-FFF2-40B4-BE49-F238E27FC236}">
                <a16:creationId xmlns:a16="http://schemas.microsoft.com/office/drawing/2014/main" id="{2EFA8B30-CE8F-4EF9-80C9-54F616BC5614}"/>
              </a:ext>
            </a:extLst>
          </p:cNvPr>
          <p:cNvSpPr txBox="1"/>
          <p:nvPr/>
        </p:nvSpPr>
        <p:spPr>
          <a:xfrm>
            <a:off x="3619304" y="4478616"/>
            <a:ext cx="4830097" cy="646331"/>
          </a:xfrm>
          <a:prstGeom prst="rect">
            <a:avLst/>
          </a:prstGeom>
          <a:noFill/>
        </p:spPr>
        <p:txBody>
          <a:bodyPr wrap="square" rtlCol="0">
            <a:spAutoFit/>
          </a:bodyPr>
          <a:lstStyle/>
          <a:p>
            <a:r>
              <a:rPr lang="es-MX" dirty="0"/>
              <a:t>Ampliación del plan de trabajo a 4 centrales de 6 evaluaciones de seguimiento 0 hallazgos.</a:t>
            </a:r>
            <a:endParaRPr lang="es-CO" dirty="0"/>
          </a:p>
        </p:txBody>
      </p:sp>
      <p:sp>
        <p:nvSpPr>
          <p:cNvPr id="47" name="CuadroTexto 46">
            <a:extLst>
              <a:ext uri="{FF2B5EF4-FFF2-40B4-BE49-F238E27FC236}">
                <a16:creationId xmlns:a16="http://schemas.microsoft.com/office/drawing/2014/main" id="{6119517F-BB2B-4449-8E17-1F4647F8ABC8}"/>
              </a:ext>
            </a:extLst>
          </p:cNvPr>
          <p:cNvSpPr txBox="1"/>
          <p:nvPr/>
        </p:nvSpPr>
        <p:spPr>
          <a:xfrm>
            <a:off x="3550478" y="5577967"/>
            <a:ext cx="4568507" cy="646331"/>
          </a:xfrm>
          <a:prstGeom prst="rect">
            <a:avLst/>
          </a:prstGeom>
          <a:noFill/>
        </p:spPr>
        <p:txBody>
          <a:bodyPr wrap="square" rtlCol="0">
            <a:spAutoFit/>
          </a:bodyPr>
          <a:lstStyle/>
          <a:p>
            <a:r>
              <a:rPr lang="es-MX" dirty="0"/>
              <a:t>Transición exitosa, 12 evaluaciones 0 hallazgos y formación de 6 coordinadores de TSA.</a:t>
            </a:r>
            <a:endParaRPr lang="es-CO" dirty="0"/>
          </a:p>
        </p:txBody>
      </p:sp>
      <p:pic>
        <p:nvPicPr>
          <p:cNvPr id="1026" name="Picture 2" descr="Mineros">
            <a:extLst>
              <a:ext uri="{FF2B5EF4-FFF2-40B4-BE49-F238E27FC236}">
                <a16:creationId xmlns:a16="http://schemas.microsoft.com/office/drawing/2014/main" id="{1BC3A80F-22F0-3F30-1041-622734BF326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168" y="3313587"/>
            <a:ext cx="1574698" cy="11144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iB Colombia">
            <a:extLst>
              <a:ext uri="{FF2B5EF4-FFF2-40B4-BE49-F238E27FC236}">
                <a16:creationId xmlns:a16="http://schemas.microsoft.com/office/drawing/2014/main" id="{CCD85F06-0E7B-6FD5-AA23-AB84FF305107}"/>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3589" t="23278" r="3589" b="24721"/>
          <a:stretch/>
        </p:blipFill>
        <p:spPr bwMode="auto">
          <a:xfrm>
            <a:off x="5536" y="4511532"/>
            <a:ext cx="1695445" cy="111442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esolución 4272 de 2021 - Trabajo en alturas - SafetYA®">
            <a:extLst>
              <a:ext uri="{FF2B5EF4-FFF2-40B4-BE49-F238E27FC236}">
                <a16:creationId xmlns:a16="http://schemas.microsoft.com/office/drawing/2014/main" id="{A7BAC160-B931-F8F2-F3C5-4C6502026619}"/>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5456" r="21343"/>
          <a:stretch/>
        </p:blipFill>
        <p:spPr bwMode="auto">
          <a:xfrm>
            <a:off x="239027" y="5486589"/>
            <a:ext cx="1009643" cy="7153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80948" y="-7812"/>
            <a:ext cx="4823460" cy="452120"/>
          </a:xfrm>
          <a:prstGeom prst="rect">
            <a:avLst/>
          </a:prstGeom>
        </p:spPr>
        <p:txBody>
          <a:bodyPr vert="horz" wrap="square" lIns="0" tIns="12065" rIns="0" bIns="0" rtlCol="0">
            <a:spAutoFit/>
          </a:bodyPr>
          <a:lstStyle/>
          <a:p>
            <a:pPr marL="12700">
              <a:lnSpc>
                <a:spcPct val="100000"/>
              </a:lnSpc>
              <a:spcBef>
                <a:spcPts val="95"/>
              </a:spcBef>
            </a:pPr>
            <a:r>
              <a:rPr lang="es-MX" sz="2800" spc="-5" dirty="0">
                <a:solidFill>
                  <a:srgbClr val="1F487C"/>
                </a:solidFill>
                <a:latin typeface="Trebuchet MS"/>
                <a:cs typeface="Trebuchet MS"/>
              </a:rPr>
              <a:t>COMPRTAMIENTO DEL GASTO</a:t>
            </a:r>
            <a:r>
              <a:rPr sz="2800" spc="-10" dirty="0">
                <a:solidFill>
                  <a:srgbClr val="1F487C"/>
                </a:solidFill>
                <a:latin typeface="Trebuchet MS"/>
                <a:cs typeface="Trebuchet MS"/>
              </a:rPr>
              <a:t>.</a:t>
            </a:r>
            <a:endParaRPr sz="2800" dirty="0">
              <a:latin typeface="Trebuchet MS"/>
              <a:cs typeface="Trebuchet MS"/>
            </a:endParaRPr>
          </a:p>
        </p:txBody>
      </p:sp>
      <p:sp>
        <p:nvSpPr>
          <p:cNvPr id="30" name="object 30"/>
          <p:cNvSpPr txBox="1">
            <a:spLocks noGrp="1"/>
          </p:cNvSpPr>
          <p:nvPr>
            <p:ph type="ftr" sz="quarter" idx="5"/>
          </p:nvPr>
        </p:nvSpPr>
        <p:spPr>
          <a:prstGeom prst="rect">
            <a:avLst/>
          </a:prstGeom>
        </p:spPr>
        <p:txBody>
          <a:bodyPr vert="horz" wrap="square" lIns="0" tIns="0" rIns="0" bIns="0" rtlCol="0">
            <a:spAutoFit/>
          </a:bodyPr>
          <a:lstStyle/>
          <a:p>
            <a:pPr marL="12700">
              <a:lnSpc>
                <a:spcPts val="2380"/>
              </a:lnSpc>
            </a:pPr>
            <a:r>
              <a:rPr spc="-5" dirty="0"/>
              <a:t>H</a:t>
            </a:r>
            <a:r>
              <a:rPr spc="-10" dirty="0"/>
              <a:t>S</a:t>
            </a:r>
            <a:r>
              <a:rPr dirty="0"/>
              <a:t>E</a:t>
            </a:r>
          </a:p>
        </p:txBody>
      </p:sp>
      <p:graphicFrame>
        <p:nvGraphicFramePr>
          <p:cNvPr id="4" name="Tabla 5">
            <a:extLst>
              <a:ext uri="{FF2B5EF4-FFF2-40B4-BE49-F238E27FC236}">
                <a16:creationId xmlns:a16="http://schemas.microsoft.com/office/drawing/2014/main" id="{D6F39A38-6911-48A5-AA14-5529968FAB0E}"/>
              </a:ext>
            </a:extLst>
          </p:cNvPr>
          <p:cNvGraphicFramePr>
            <a:graphicFrameLocks noGrp="1"/>
          </p:cNvGraphicFramePr>
          <p:nvPr>
            <p:extLst>
              <p:ext uri="{D42A27DB-BD31-4B8C-83A1-F6EECF244321}">
                <p14:modId xmlns:p14="http://schemas.microsoft.com/office/powerpoint/2010/main" val="285733030"/>
              </p:ext>
            </p:extLst>
          </p:nvPr>
        </p:nvGraphicFramePr>
        <p:xfrm>
          <a:off x="1676400" y="685800"/>
          <a:ext cx="4876800" cy="333756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065448740"/>
                    </a:ext>
                  </a:extLst>
                </a:gridCol>
                <a:gridCol w="1981200">
                  <a:extLst>
                    <a:ext uri="{9D8B030D-6E8A-4147-A177-3AD203B41FA5}">
                      <a16:colId xmlns:a16="http://schemas.microsoft.com/office/drawing/2014/main" val="562395908"/>
                    </a:ext>
                  </a:extLst>
                </a:gridCol>
                <a:gridCol w="1905000">
                  <a:extLst>
                    <a:ext uri="{9D8B030D-6E8A-4147-A177-3AD203B41FA5}">
                      <a16:colId xmlns:a16="http://schemas.microsoft.com/office/drawing/2014/main" val="180969899"/>
                    </a:ext>
                  </a:extLst>
                </a:gridCol>
              </a:tblGrid>
              <a:tr h="370840">
                <a:tc>
                  <a:txBody>
                    <a:bodyPr/>
                    <a:lstStyle/>
                    <a:p>
                      <a:r>
                        <a:rPr lang="es-MX" dirty="0">
                          <a:solidFill>
                            <a:schemeClr val="tx1"/>
                          </a:solidFill>
                        </a:rPr>
                        <a:t>Año</a:t>
                      </a:r>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dirty="0">
                          <a:solidFill>
                            <a:schemeClr val="tx1"/>
                          </a:solidFill>
                        </a:rPr>
                        <a:t>Valor aprobado</a:t>
                      </a:r>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dirty="0">
                          <a:solidFill>
                            <a:schemeClr val="tx1"/>
                          </a:solidFill>
                        </a:rPr>
                        <a:t>Valor ejecutado</a:t>
                      </a:r>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4496880"/>
                  </a:ext>
                </a:extLst>
              </a:tr>
              <a:tr h="370840">
                <a:tc>
                  <a:txBody>
                    <a:bodyPr/>
                    <a:lstStyle/>
                    <a:p>
                      <a:pPr algn="ctr"/>
                      <a:r>
                        <a:rPr lang="es-MX" dirty="0">
                          <a:solidFill>
                            <a:schemeClr val="tx1"/>
                          </a:solidFill>
                        </a:rPr>
                        <a:t>2015</a:t>
                      </a:r>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dirty="0">
                          <a:solidFill>
                            <a:schemeClr val="tx1"/>
                          </a:solidFill>
                        </a:rPr>
                        <a:t>59,902.990</a:t>
                      </a:r>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dirty="0">
                          <a:solidFill>
                            <a:schemeClr val="tx1"/>
                          </a:solidFill>
                        </a:rPr>
                        <a:t>51,566,240</a:t>
                      </a:r>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069975693"/>
                  </a:ext>
                </a:extLst>
              </a:tr>
              <a:tr h="370840">
                <a:tc>
                  <a:txBody>
                    <a:bodyPr/>
                    <a:lstStyle/>
                    <a:p>
                      <a:pPr algn="ctr"/>
                      <a:r>
                        <a:rPr lang="es-MX" dirty="0">
                          <a:solidFill>
                            <a:schemeClr val="tx1"/>
                          </a:solidFill>
                        </a:rPr>
                        <a:t>2016</a:t>
                      </a:r>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dirty="0">
                          <a:solidFill>
                            <a:schemeClr val="tx1"/>
                          </a:solidFill>
                        </a:rPr>
                        <a:t>65,890,500</a:t>
                      </a:r>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dirty="0">
                          <a:solidFill>
                            <a:schemeClr val="tx1"/>
                          </a:solidFill>
                        </a:rPr>
                        <a:t>60,851,667</a:t>
                      </a:r>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691712603"/>
                  </a:ext>
                </a:extLst>
              </a:tr>
              <a:tr h="370840">
                <a:tc>
                  <a:txBody>
                    <a:bodyPr/>
                    <a:lstStyle/>
                    <a:p>
                      <a:pPr algn="ctr"/>
                      <a:r>
                        <a:rPr lang="es-MX" dirty="0">
                          <a:solidFill>
                            <a:schemeClr val="tx1"/>
                          </a:solidFill>
                        </a:rPr>
                        <a:t>2017</a:t>
                      </a:r>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dirty="0">
                          <a:solidFill>
                            <a:schemeClr val="tx1"/>
                          </a:solidFill>
                        </a:rPr>
                        <a:t>264,829,000</a:t>
                      </a:r>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dirty="0">
                          <a:solidFill>
                            <a:schemeClr val="tx1"/>
                          </a:solidFill>
                        </a:rPr>
                        <a:t>123,874,071</a:t>
                      </a:r>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036986708"/>
                  </a:ext>
                </a:extLst>
              </a:tr>
              <a:tr h="370840">
                <a:tc>
                  <a:txBody>
                    <a:bodyPr/>
                    <a:lstStyle/>
                    <a:p>
                      <a:pPr algn="ctr"/>
                      <a:r>
                        <a:rPr lang="es-MX" dirty="0">
                          <a:solidFill>
                            <a:schemeClr val="tx1"/>
                          </a:solidFill>
                        </a:rPr>
                        <a:t>2018</a:t>
                      </a:r>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dirty="0">
                          <a:solidFill>
                            <a:schemeClr val="tx1"/>
                          </a:solidFill>
                        </a:rPr>
                        <a:t>343,581,188</a:t>
                      </a:r>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dirty="0">
                          <a:solidFill>
                            <a:schemeClr val="tx1"/>
                          </a:solidFill>
                        </a:rPr>
                        <a:t>309,257,812</a:t>
                      </a:r>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512600744"/>
                  </a:ext>
                </a:extLst>
              </a:tr>
              <a:tr h="370840">
                <a:tc>
                  <a:txBody>
                    <a:bodyPr/>
                    <a:lstStyle/>
                    <a:p>
                      <a:pPr algn="ctr"/>
                      <a:r>
                        <a:rPr lang="es-MX" dirty="0">
                          <a:solidFill>
                            <a:schemeClr val="tx1"/>
                          </a:solidFill>
                        </a:rPr>
                        <a:t>2019</a:t>
                      </a:r>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dirty="0">
                          <a:solidFill>
                            <a:schemeClr val="tx1"/>
                          </a:solidFill>
                        </a:rPr>
                        <a:t>454,168,000</a:t>
                      </a:r>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dirty="0">
                          <a:solidFill>
                            <a:schemeClr val="tx1"/>
                          </a:solidFill>
                        </a:rPr>
                        <a:t>332,822,236</a:t>
                      </a:r>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308000146"/>
                  </a:ext>
                </a:extLst>
              </a:tr>
              <a:tr h="370840">
                <a:tc>
                  <a:txBody>
                    <a:bodyPr/>
                    <a:lstStyle/>
                    <a:p>
                      <a:pPr algn="ctr"/>
                      <a:r>
                        <a:rPr lang="es-MX" dirty="0">
                          <a:solidFill>
                            <a:schemeClr val="tx1"/>
                          </a:solidFill>
                        </a:rPr>
                        <a:t>2020</a:t>
                      </a:r>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dirty="0">
                          <a:solidFill>
                            <a:schemeClr val="tx1"/>
                          </a:solidFill>
                        </a:rPr>
                        <a:t>390,636,400</a:t>
                      </a:r>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dirty="0">
                          <a:solidFill>
                            <a:schemeClr val="tx1"/>
                          </a:solidFill>
                        </a:rPr>
                        <a:t>323,064,936</a:t>
                      </a:r>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09116285"/>
                  </a:ext>
                </a:extLst>
              </a:tr>
              <a:tr h="370840">
                <a:tc>
                  <a:txBody>
                    <a:bodyPr/>
                    <a:lstStyle/>
                    <a:p>
                      <a:pPr algn="ctr"/>
                      <a:r>
                        <a:rPr lang="es-MX" dirty="0">
                          <a:solidFill>
                            <a:schemeClr val="tx1"/>
                          </a:solidFill>
                        </a:rPr>
                        <a:t>2021</a:t>
                      </a:r>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dirty="0">
                          <a:solidFill>
                            <a:schemeClr val="tx1"/>
                          </a:solidFill>
                        </a:rPr>
                        <a:t>305,745,000</a:t>
                      </a:r>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dirty="0">
                          <a:solidFill>
                            <a:schemeClr val="tx1"/>
                          </a:solidFill>
                        </a:rPr>
                        <a:t>233,729,241</a:t>
                      </a:r>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838344348"/>
                  </a:ext>
                </a:extLst>
              </a:tr>
              <a:tr h="370840">
                <a:tc>
                  <a:txBody>
                    <a:bodyPr/>
                    <a:lstStyle/>
                    <a:p>
                      <a:pPr algn="ctr"/>
                      <a:r>
                        <a:rPr lang="es-CO" dirty="0">
                          <a:solidFill>
                            <a:schemeClr val="tx1"/>
                          </a:solidFill>
                        </a:rPr>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CO" dirty="0">
                          <a:solidFill>
                            <a:schemeClr val="tx1"/>
                          </a:solidFill>
                        </a:rPr>
                        <a:t>391.769.606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CO" dirty="0">
                          <a:solidFill>
                            <a:schemeClr val="tx1"/>
                          </a:solidFill>
                        </a:rPr>
                        <a:t>447,300,000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338942417"/>
                  </a:ext>
                </a:extLst>
              </a:tr>
            </a:tbl>
          </a:graphicData>
        </a:graphic>
      </p:graphicFrame>
      <p:sp>
        <p:nvSpPr>
          <p:cNvPr id="6" name="CuadroTexto 5">
            <a:extLst>
              <a:ext uri="{FF2B5EF4-FFF2-40B4-BE49-F238E27FC236}">
                <a16:creationId xmlns:a16="http://schemas.microsoft.com/office/drawing/2014/main" id="{94E64056-BC8B-469C-9E17-2FAF78DD9C70}"/>
              </a:ext>
            </a:extLst>
          </p:cNvPr>
          <p:cNvSpPr txBox="1"/>
          <p:nvPr/>
        </p:nvSpPr>
        <p:spPr>
          <a:xfrm>
            <a:off x="533400" y="4264852"/>
            <a:ext cx="8077200" cy="923330"/>
          </a:xfrm>
          <a:prstGeom prst="rect">
            <a:avLst/>
          </a:prstGeom>
          <a:noFill/>
        </p:spPr>
        <p:txBody>
          <a:bodyPr wrap="square" rtlCol="0">
            <a:spAutoFit/>
          </a:bodyPr>
          <a:lstStyle/>
          <a:p>
            <a:pPr algn="just"/>
            <a:r>
              <a:rPr lang="es-MX" dirty="0"/>
              <a:t>Conclusión:  Los incrementos al presupuesto se han dado acorde al crecimiento no  solo en personal si no estructural pues se cuantificaban las adecuaciones locativas, también se mantiene el promedio de 2,306,000 por persona de inversión. </a:t>
            </a:r>
            <a:endParaRPr lang="es-CO" dirty="0"/>
          </a:p>
        </p:txBody>
      </p:sp>
    </p:spTree>
    <p:extLst>
      <p:ext uri="{BB962C8B-B14F-4D97-AF65-F5344CB8AC3E}">
        <p14:creationId xmlns:p14="http://schemas.microsoft.com/office/powerpoint/2010/main" val="3055129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7400" y="304800"/>
            <a:ext cx="4133850" cy="452120"/>
          </a:xfrm>
          <a:prstGeom prst="rect">
            <a:avLst/>
          </a:prstGeom>
        </p:spPr>
        <p:txBody>
          <a:bodyPr vert="horz" wrap="square" lIns="0" tIns="12065" rIns="0" bIns="0" rtlCol="0">
            <a:spAutoFit/>
          </a:bodyPr>
          <a:lstStyle/>
          <a:p>
            <a:pPr marL="12700">
              <a:lnSpc>
                <a:spcPct val="100000"/>
              </a:lnSpc>
              <a:spcBef>
                <a:spcPts val="95"/>
              </a:spcBef>
            </a:pPr>
            <a:r>
              <a:rPr spc="-5" dirty="0"/>
              <a:t>OBJETIVOS</a:t>
            </a:r>
            <a:r>
              <a:rPr spc="-40" dirty="0"/>
              <a:t> </a:t>
            </a:r>
            <a:r>
              <a:rPr spc="-5" dirty="0"/>
              <a:t>Y</a:t>
            </a:r>
            <a:r>
              <a:rPr spc="-60" dirty="0"/>
              <a:t> </a:t>
            </a:r>
            <a:r>
              <a:rPr spc="-65" dirty="0"/>
              <a:t>METAS</a:t>
            </a:r>
            <a:r>
              <a:rPr dirty="0"/>
              <a:t> </a:t>
            </a:r>
            <a:r>
              <a:rPr spc="-10" dirty="0"/>
              <a:t>202</a:t>
            </a:r>
            <a:r>
              <a:rPr lang="es-MX" spc="-10" dirty="0"/>
              <a:t>3</a:t>
            </a:r>
            <a:r>
              <a:rPr spc="-10" dirty="0"/>
              <a:t>.</a:t>
            </a:r>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2380"/>
              </a:lnSpc>
            </a:pPr>
            <a:r>
              <a:rPr spc="-5" dirty="0"/>
              <a:t>H</a:t>
            </a:r>
            <a:r>
              <a:rPr spc="-10" dirty="0"/>
              <a:t>S</a:t>
            </a:r>
            <a:r>
              <a:rPr dirty="0"/>
              <a:t>E</a:t>
            </a:r>
          </a:p>
        </p:txBody>
      </p:sp>
      <p:graphicFrame>
        <p:nvGraphicFramePr>
          <p:cNvPr id="14" name="Tabla 14">
            <a:extLst>
              <a:ext uri="{FF2B5EF4-FFF2-40B4-BE49-F238E27FC236}">
                <a16:creationId xmlns:a16="http://schemas.microsoft.com/office/drawing/2014/main" id="{341E5520-14C9-E0E4-6E75-D4AA7FC78ADF}"/>
              </a:ext>
            </a:extLst>
          </p:cNvPr>
          <p:cNvGraphicFramePr>
            <a:graphicFrameLocks noGrp="1"/>
          </p:cNvGraphicFramePr>
          <p:nvPr>
            <p:extLst>
              <p:ext uri="{D42A27DB-BD31-4B8C-83A1-F6EECF244321}">
                <p14:modId xmlns:p14="http://schemas.microsoft.com/office/powerpoint/2010/main" val="1462658499"/>
              </p:ext>
            </p:extLst>
          </p:nvPr>
        </p:nvGraphicFramePr>
        <p:xfrm>
          <a:off x="990600" y="1143000"/>
          <a:ext cx="7534274" cy="4973320"/>
        </p:xfrm>
        <a:graphic>
          <a:graphicData uri="http://schemas.openxmlformats.org/drawingml/2006/table">
            <a:tbl>
              <a:tblPr firstRow="1" bandRow="1">
                <a:tableStyleId>{5C22544A-7EE6-4342-B048-85BDC9FD1C3A}</a:tableStyleId>
              </a:tblPr>
              <a:tblGrid>
                <a:gridCol w="3767137">
                  <a:extLst>
                    <a:ext uri="{9D8B030D-6E8A-4147-A177-3AD203B41FA5}">
                      <a16:colId xmlns:a16="http://schemas.microsoft.com/office/drawing/2014/main" val="1496461485"/>
                    </a:ext>
                  </a:extLst>
                </a:gridCol>
                <a:gridCol w="3767137">
                  <a:extLst>
                    <a:ext uri="{9D8B030D-6E8A-4147-A177-3AD203B41FA5}">
                      <a16:colId xmlns:a16="http://schemas.microsoft.com/office/drawing/2014/main" val="1579576072"/>
                    </a:ext>
                  </a:extLst>
                </a:gridCol>
              </a:tblGrid>
              <a:tr h="370840">
                <a:tc>
                  <a:txBody>
                    <a:bodyPr/>
                    <a:lstStyle/>
                    <a:p>
                      <a:pPr algn="ctr"/>
                      <a:r>
                        <a:rPr lang="es-CO" sz="1400" dirty="0">
                          <a:solidFill>
                            <a:schemeClr val="tx1"/>
                          </a:solidFill>
                        </a:rPr>
                        <a:t>Objetivo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CO" sz="1400" dirty="0">
                          <a:solidFill>
                            <a:schemeClr val="tx1"/>
                          </a:solidFill>
                        </a:rPr>
                        <a:t>Área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8146523"/>
                  </a:ext>
                </a:extLst>
              </a:tr>
              <a:tr h="370840">
                <a:tc>
                  <a:txBody>
                    <a:bodyPr/>
                    <a:lstStyle/>
                    <a:p>
                      <a:r>
                        <a:rPr lang="es-ES" sz="1400" dirty="0">
                          <a:solidFill>
                            <a:schemeClr val="tx1"/>
                          </a:solidFill>
                        </a:rPr>
                        <a:t>Reducir la tasa de accidentalidad en un 50% frente al año 2022 dentro de  la organización y mantenerse por debajo de los indicadores de siniestralidad de orden nacional.</a:t>
                      </a:r>
                      <a:endParaRPr lang="es-CO"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s-CO"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6249978"/>
                  </a:ext>
                </a:extLst>
              </a:tr>
              <a:tr h="822960">
                <a:tc>
                  <a:txBody>
                    <a:bodyPr/>
                    <a:lstStyle/>
                    <a:p>
                      <a:r>
                        <a:rPr lang="es-ES" sz="1400" dirty="0">
                          <a:solidFill>
                            <a:schemeClr val="tx1"/>
                          </a:solidFill>
                        </a:rPr>
                        <a:t>Mantener las tasas de enfermedad laboral derivada de la actividad en 0.</a:t>
                      </a:r>
                      <a:endParaRPr lang="es-CO"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s-CO"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2487560"/>
                  </a:ext>
                </a:extLst>
              </a:tr>
              <a:tr h="370840">
                <a:tc>
                  <a:txBody>
                    <a:bodyPr/>
                    <a:lstStyle/>
                    <a:p>
                      <a:pPr algn="just"/>
                      <a:r>
                        <a:rPr lang="es-ES" sz="1400" dirty="0">
                          <a:solidFill>
                            <a:schemeClr val="tx1"/>
                          </a:solidFill>
                        </a:rPr>
                        <a:t>Garantizar el adecuado funcionamiento de la flota de transporte propia y en alquiler que brindan servicio a la organización dentro del marco de monitoreos ambientales.</a:t>
                      </a:r>
                      <a:endParaRPr lang="es-CO"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s-CO"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8269705"/>
                  </a:ext>
                </a:extLst>
              </a:tr>
              <a:tr h="370840">
                <a:tc>
                  <a:txBody>
                    <a:bodyPr/>
                    <a:lstStyle/>
                    <a:p>
                      <a:r>
                        <a:rPr lang="es-ES" sz="1400" dirty="0">
                          <a:solidFill>
                            <a:schemeClr val="tx1"/>
                          </a:solidFill>
                        </a:rPr>
                        <a:t>Garantizar el adecuado seguimiento al consumo de los recursos agua y energía reduciendo en un 5% el consumo de energía y el 2% de consumo de agua, manteniendo el control frente a la generación de residuos peligrosos.</a:t>
                      </a:r>
                      <a:endParaRPr lang="es-CO"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s-CO" sz="1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3830924"/>
                  </a:ext>
                </a:extLst>
              </a:tr>
              <a:tr h="579120">
                <a:tc>
                  <a:txBody>
                    <a:bodyPr/>
                    <a:lstStyle/>
                    <a:p>
                      <a:pPr algn="just"/>
                      <a:r>
                        <a:rPr lang="es-ES" sz="1400" dirty="0">
                          <a:solidFill>
                            <a:schemeClr val="tx1"/>
                          </a:solidFill>
                        </a:rPr>
                        <a:t>Monitorear y dar cumplimiento a los diferentes requisitos legales aplicables a la actividad de la organización.</a:t>
                      </a:r>
                      <a:endParaRPr lang="es-CO"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s-CO"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5913493"/>
                  </a:ext>
                </a:extLst>
              </a:tr>
            </a:tbl>
          </a:graphicData>
        </a:graphic>
      </p:graphicFrame>
      <p:pic>
        <p:nvPicPr>
          <p:cNvPr id="2052" name="Picture 4">
            <a:extLst>
              <a:ext uri="{FF2B5EF4-FFF2-40B4-BE49-F238E27FC236}">
                <a16:creationId xmlns:a16="http://schemas.microsoft.com/office/drawing/2014/main" id="{D7B6540B-7014-A50D-0B9F-3307174EFC2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1524000"/>
            <a:ext cx="1140587" cy="85544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Medicina del trabajo: ¿cómo cuidar a tus colaboradores? - CESE Consultores">
            <a:extLst>
              <a:ext uri="{FF2B5EF4-FFF2-40B4-BE49-F238E27FC236}">
                <a16:creationId xmlns:a16="http://schemas.microsoft.com/office/drawing/2014/main" id="{B8C07E9F-E3B0-C07A-278F-AB3AE9E6666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9800" y="2514600"/>
            <a:ext cx="1257300" cy="71247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a:extLst>
              <a:ext uri="{FF2B5EF4-FFF2-40B4-BE49-F238E27FC236}">
                <a16:creationId xmlns:a16="http://schemas.microsoft.com/office/drawing/2014/main" id="{BF4ABF86-B4FB-2DE0-63E6-085A99290F8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05052" y="3321902"/>
            <a:ext cx="1311944" cy="875085"/>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Cuidado de los Recursos Naturales by Cristoffer Contreras">
            <a:extLst>
              <a:ext uri="{FF2B5EF4-FFF2-40B4-BE49-F238E27FC236}">
                <a16:creationId xmlns:a16="http://schemas.microsoft.com/office/drawing/2014/main" id="{B4626E9B-0AEC-1D52-9C74-0E9DD12956A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85409" y="4291819"/>
            <a:ext cx="1809750" cy="1019175"/>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a:extLst>
              <a:ext uri="{FF2B5EF4-FFF2-40B4-BE49-F238E27FC236}">
                <a16:creationId xmlns:a16="http://schemas.microsoft.com/office/drawing/2014/main" id="{D58AB7D4-7BD1-F9DB-0183-C2BAC1E2DFAD}"/>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922455" y="5405826"/>
            <a:ext cx="1420987" cy="7104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1782</TotalTime>
  <Words>968</Words>
  <Application>Microsoft Office PowerPoint</Application>
  <PresentationFormat>Presentación en pantalla (4:3)</PresentationFormat>
  <Paragraphs>327</Paragraphs>
  <Slides>9</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9</vt:i4>
      </vt:variant>
    </vt:vector>
  </HeadingPairs>
  <TitlesOfParts>
    <vt:vector size="16" baseType="lpstr">
      <vt:lpstr>Arial</vt:lpstr>
      <vt:lpstr>Calibri</vt:lpstr>
      <vt:lpstr>Century Gothic</vt:lpstr>
      <vt:lpstr>Times New Roman</vt:lpstr>
      <vt:lpstr>Trebuchet MS</vt:lpstr>
      <vt:lpstr>Verdana</vt:lpstr>
      <vt:lpstr>Office Theme</vt:lpstr>
      <vt:lpstr>INFORME FINAL HSE</vt:lpstr>
      <vt:lpstr>CUMPLIMIENTO A OBJETIVOS.</vt:lpstr>
      <vt:lpstr>CUMPLIMIENTO A OBJETIVOS.</vt:lpstr>
      <vt:lpstr>CUMPLIMIENTO A OBJETIVOS.</vt:lpstr>
      <vt:lpstr>CUMPLIMIENTO A OBJETIVOS.</vt:lpstr>
      <vt:lpstr>CUMPLIMIENTO A OBJETIVOS.</vt:lpstr>
      <vt:lpstr>Presentación de PowerPoint</vt:lpstr>
      <vt:lpstr>Presentación de PowerPoint</vt:lpstr>
      <vt:lpstr>OBJETIVOS Y METAS 2023.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MANEJO DE SUELOS</dc:title>
  <dc:creator>Nestor  Tobar</dc:creator>
  <cp:lastModifiedBy>Fabian  Caicedo Martinez</cp:lastModifiedBy>
  <cp:revision>5</cp:revision>
  <dcterms:created xsi:type="dcterms:W3CDTF">2021-12-21T13:01:44Z</dcterms:created>
  <dcterms:modified xsi:type="dcterms:W3CDTF">2023-08-15T15:08:18Z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2021-02-08T00:00:00Z</vt:filetime>
  </property>
  <property fmtid="{D5CDD505-2E9C-101B-9397-08002B2CF9AE}" pid="3" name="Creator">
    <vt:lpwstr>Microsoft® PowerPoint® para Microsoft 365</vt:lpwstr>
  </property>
  <property fmtid="{D5CDD505-2E9C-101B-9397-08002B2CF9AE}" pid="4" name="LastSaved">
    <vt:filetime>2021-12-21T00:00:00Z</vt:filetime>
  </property>
</Properties>
</file>