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media/image32.jpg" ContentType="image/jpeg"/>
  <Override PartName="/ppt/theme/themeOverride4.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41.jpg" ContentType="image/jpeg"/>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9" r:id="rId2"/>
    <p:sldId id="361" r:id="rId3"/>
    <p:sldId id="310" r:id="rId4"/>
    <p:sldId id="311" r:id="rId5"/>
    <p:sldId id="315" r:id="rId6"/>
    <p:sldId id="316" r:id="rId7"/>
    <p:sldId id="319" r:id="rId8"/>
    <p:sldId id="321" r:id="rId9"/>
    <p:sldId id="323" r:id="rId10"/>
    <p:sldId id="324" r:id="rId11"/>
    <p:sldId id="328" r:id="rId12"/>
    <p:sldId id="337" r:id="rId13"/>
    <p:sldId id="306" r:id="rId14"/>
    <p:sldId id="339" r:id="rId15"/>
    <p:sldId id="340" r:id="rId16"/>
    <p:sldId id="351" r:id="rId17"/>
    <p:sldId id="356" r:id="rId18"/>
    <p:sldId id="360" r:id="rId19"/>
    <p:sldId id="359" r:id="rId20"/>
    <p:sldId id="270" r:id="rId21"/>
  </p:sldIdLst>
  <p:sldSz cx="12192000"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27A"/>
    <a:srgbClr val="D14229"/>
    <a:srgbClr val="F0D800"/>
    <a:srgbClr val="D84F42"/>
    <a:srgbClr val="E0BB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napToObjects="1">
      <p:cViewPr varScale="1">
        <p:scale>
          <a:sx n="71" d="100"/>
          <a:sy n="71" d="100"/>
        </p:scale>
        <p:origin x="69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5" Type="http://schemas.openxmlformats.org/officeDocument/2006/relationships/image" Target="../media/image42.png"/><Relationship Id="rId4" Type="http://schemas.openxmlformats.org/officeDocument/2006/relationships/image" Target="../media/image4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5" Type="http://schemas.openxmlformats.org/officeDocument/2006/relationships/image" Target="../media/image42.png"/><Relationship Id="rId4"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DF93E-8176-46E2-B6AF-2F9724D5E2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C26848E2-A2B6-483C-ABD6-D5C1A561F067}">
      <dgm:prSet phldrT="[Texto]" custT="1"/>
      <dgm:spPr/>
      <dgm:t>
        <a:bodyPr/>
        <a:lstStyle/>
        <a:p>
          <a:r>
            <a:rPr lang="es-CO" sz="2400" b="1" dirty="0"/>
            <a:t>Colocación</a:t>
          </a:r>
        </a:p>
      </dgm:t>
    </dgm:pt>
    <dgm:pt modelId="{BA48AC9C-9E6C-4084-A681-3E54692C6D9C}" type="parTrans" cxnId="{529AB512-EB82-41D1-99E2-0DE1C70D5312}">
      <dgm:prSet/>
      <dgm:spPr/>
      <dgm:t>
        <a:bodyPr/>
        <a:lstStyle/>
        <a:p>
          <a:endParaRPr lang="es-CO" sz="1400"/>
        </a:p>
      </dgm:t>
    </dgm:pt>
    <dgm:pt modelId="{A3213421-A24C-48B2-8BCE-FE9DCDE5FF60}" type="sibTrans" cxnId="{529AB512-EB82-41D1-99E2-0DE1C70D5312}">
      <dgm:prSet/>
      <dgm:spPr/>
      <dgm:t>
        <a:bodyPr/>
        <a:lstStyle/>
        <a:p>
          <a:endParaRPr lang="es-CO" sz="1400"/>
        </a:p>
      </dgm:t>
    </dgm:pt>
    <dgm:pt modelId="{A628DD48-9615-423E-B1FB-0C0C3415B22D}">
      <dgm:prSet phldrT="[Texto]" custT="1"/>
      <dgm:spPr/>
      <dgm:t>
        <a:bodyPr/>
        <a:lstStyle/>
        <a:p>
          <a:pPr algn="just"/>
          <a:r>
            <a:rPr lang="es-CO" sz="1800" dirty="0"/>
            <a:t>Consiste en deshacerse materialmente del dinero en metálico generado por el delito precedente, introduciéndolo en los sistemas financieros y no financieros legales.</a:t>
          </a:r>
        </a:p>
      </dgm:t>
    </dgm:pt>
    <dgm:pt modelId="{6B57AEC7-0DE2-4604-BB9A-484E27343B53}" type="parTrans" cxnId="{B247DDC3-7CDE-48F6-BFC9-CEC4F67379A5}">
      <dgm:prSet/>
      <dgm:spPr/>
      <dgm:t>
        <a:bodyPr/>
        <a:lstStyle/>
        <a:p>
          <a:endParaRPr lang="es-CO" sz="1400"/>
        </a:p>
      </dgm:t>
    </dgm:pt>
    <dgm:pt modelId="{F421E402-299B-471A-9AC7-124FE101551D}" type="sibTrans" cxnId="{B247DDC3-7CDE-48F6-BFC9-CEC4F67379A5}">
      <dgm:prSet/>
      <dgm:spPr/>
      <dgm:t>
        <a:bodyPr/>
        <a:lstStyle/>
        <a:p>
          <a:endParaRPr lang="es-CO" sz="1400"/>
        </a:p>
      </dgm:t>
    </dgm:pt>
    <dgm:pt modelId="{3BA0F0C2-7B75-4FE8-AD3D-22FCAEED4850}">
      <dgm:prSet phldrT="[Texto]" custT="1"/>
      <dgm:spPr/>
      <dgm:t>
        <a:bodyPr/>
        <a:lstStyle/>
        <a:p>
          <a:r>
            <a:rPr lang="es-CO" sz="2400" b="1" dirty="0"/>
            <a:t>Estratificación</a:t>
          </a:r>
        </a:p>
      </dgm:t>
    </dgm:pt>
    <dgm:pt modelId="{C13B68AC-D8B1-4B3E-B4A3-28450711D6EA}" type="parTrans" cxnId="{48633092-0CCC-42BB-B756-A493E18119CF}">
      <dgm:prSet/>
      <dgm:spPr/>
      <dgm:t>
        <a:bodyPr/>
        <a:lstStyle/>
        <a:p>
          <a:endParaRPr lang="es-CO" sz="1400"/>
        </a:p>
      </dgm:t>
    </dgm:pt>
    <dgm:pt modelId="{86867BE2-2B52-4220-90DD-A6A61C54F890}" type="sibTrans" cxnId="{48633092-0CCC-42BB-B756-A493E18119CF}">
      <dgm:prSet/>
      <dgm:spPr/>
      <dgm:t>
        <a:bodyPr/>
        <a:lstStyle/>
        <a:p>
          <a:endParaRPr lang="es-CO" sz="1400"/>
        </a:p>
      </dgm:t>
    </dgm:pt>
    <dgm:pt modelId="{AFEA4ADC-5154-441D-BDA7-4B537A346F4F}">
      <dgm:prSet phldrT="[Texto]" custT="1"/>
      <dgm:spPr/>
      <dgm:t>
        <a:bodyPr/>
        <a:lstStyle/>
        <a:p>
          <a:pPr algn="just"/>
          <a:r>
            <a:rPr lang="es-CO" sz="1200" dirty="0"/>
            <a:t>Esta segunda etapa se dirige a cortar el vínculo entre esas ganancias y el ilícito que les dio origen, eliminando su identificación con quien lleva adelante el lavado de dinero y dificultando las auditorías. Esto se concreta mediante la realización de múltiples transacciones que, como si fueran capas, se van amontonando unas sobre otras a fin de dificultar el descubrimiento del verdadero origen de los fondos. Una vez que estas dos etapas han sido concretadas exitosamente, resulta virtualmente imposible, en principio, vincular el dinero ilícito con su verdadero propietario.</a:t>
          </a:r>
        </a:p>
      </dgm:t>
    </dgm:pt>
    <dgm:pt modelId="{8B0ACF5E-E63E-4BFE-A571-003564619131}" type="parTrans" cxnId="{64C0A6C0-AA84-4E41-9CCF-2679FB8DED1C}">
      <dgm:prSet/>
      <dgm:spPr/>
      <dgm:t>
        <a:bodyPr/>
        <a:lstStyle/>
        <a:p>
          <a:endParaRPr lang="es-CO" sz="1400"/>
        </a:p>
      </dgm:t>
    </dgm:pt>
    <dgm:pt modelId="{04B8F52C-712D-4896-948C-BE108FF78CFF}" type="sibTrans" cxnId="{64C0A6C0-AA84-4E41-9CCF-2679FB8DED1C}">
      <dgm:prSet/>
      <dgm:spPr/>
      <dgm:t>
        <a:bodyPr/>
        <a:lstStyle/>
        <a:p>
          <a:endParaRPr lang="es-CO" sz="1400"/>
        </a:p>
      </dgm:t>
    </dgm:pt>
    <dgm:pt modelId="{CB5DEDED-6DF5-442E-A082-5EF2064DFB98}">
      <dgm:prSet phldrT="[Texto]" custT="1"/>
      <dgm:spPr/>
      <dgm:t>
        <a:bodyPr/>
        <a:lstStyle/>
        <a:p>
          <a:r>
            <a:rPr lang="es-CO" sz="2400" b="1" dirty="0"/>
            <a:t>Integración</a:t>
          </a:r>
        </a:p>
      </dgm:t>
    </dgm:pt>
    <dgm:pt modelId="{2B03BBC3-FDAA-4441-9728-158BF0B31FE9}" type="parTrans" cxnId="{0D4E29CC-DE1C-414B-93D3-8562BEB35648}">
      <dgm:prSet/>
      <dgm:spPr/>
      <dgm:t>
        <a:bodyPr/>
        <a:lstStyle/>
        <a:p>
          <a:endParaRPr lang="es-CO" sz="1400"/>
        </a:p>
      </dgm:t>
    </dgm:pt>
    <dgm:pt modelId="{9FD8E0F1-E7B2-4004-88A3-3BFA5F87AF7B}" type="sibTrans" cxnId="{0D4E29CC-DE1C-414B-93D3-8562BEB35648}">
      <dgm:prSet/>
      <dgm:spPr/>
      <dgm:t>
        <a:bodyPr/>
        <a:lstStyle/>
        <a:p>
          <a:endParaRPr lang="es-CO" sz="1400"/>
        </a:p>
      </dgm:t>
    </dgm:pt>
    <dgm:pt modelId="{264E2C4F-7359-4ACA-BC2F-3B1B10243577}">
      <dgm:prSet phldrT="[Texto]" custT="1"/>
      <dgm:spPr/>
      <dgm:t>
        <a:bodyPr/>
        <a:lstStyle/>
        <a:p>
          <a:pPr algn="just"/>
          <a:r>
            <a:rPr lang="es-CO" sz="1400" dirty="0"/>
            <a:t>Para que el proceso de lavado se complete es necesario que pueda proporcionarse una explicación aparentemente legítima para la existencia de estos bienes, de modo tal que su propietario pueda gozar libremente de ellos. Esa es la finalidad de los sistemas utilizados en esta última etapa, que permiten introducir los productos blanqueados en la economía de manera que aparezcan como inversiones normales, créditos o reinversiones de ahorros.</a:t>
          </a:r>
        </a:p>
      </dgm:t>
    </dgm:pt>
    <dgm:pt modelId="{A3ABF596-4A86-4F51-9811-16EDB9B3398A}" type="parTrans" cxnId="{E7CF28AF-3C95-49A8-A1B3-2BECFB9965A5}">
      <dgm:prSet/>
      <dgm:spPr/>
      <dgm:t>
        <a:bodyPr/>
        <a:lstStyle/>
        <a:p>
          <a:endParaRPr lang="es-CO" sz="1400"/>
        </a:p>
      </dgm:t>
    </dgm:pt>
    <dgm:pt modelId="{1D356614-2C14-47EE-BB80-0542839DC26B}" type="sibTrans" cxnId="{E7CF28AF-3C95-49A8-A1B3-2BECFB9965A5}">
      <dgm:prSet/>
      <dgm:spPr/>
      <dgm:t>
        <a:bodyPr/>
        <a:lstStyle/>
        <a:p>
          <a:endParaRPr lang="es-CO" sz="1400"/>
        </a:p>
      </dgm:t>
    </dgm:pt>
    <dgm:pt modelId="{96B74887-DF46-475A-BA23-093C93B94FAA}" type="pres">
      <dgm:prSet presAssocID="{F2ADF93E-8176-46E2-B6AF-2F9724D5E209}" presName="Name0" presStyleCnt="0">
        <dgm:presLayoutVars>
          <dgm:dir/>
          <dgm:animLvl val="lvl"/>
          <dgm:resizeHandles val="exact"/>
        </dgm:presLayoutVars>
      </dgm:prSet>
      <dgm:spPr/>
    </dgm:pt>
    <dgm:pt modelId="{22F23C51-CA75-47AA-85C3-043FF91E64FB}" type="pres">
      <dgm:prSet presAssocID="{C26848E2-A2B6-483C-ABD6-D5C1A561F067}" presName="composite" presStyleCnt="0"/>
      <dgm:spPr/>
    </dgm:pt>
    <dgm:pt modelId="{84130E84-DCB7-4BC2-84C0-E66ECAD397A9}" type="pres">
      <dgm:prSet presAssocID="{C26848E2-A2B6-483C-ABD6-D5C1A561F067}" presName="parTx" presStyleLbl="alignNode1" presStyleIdx="0" presStyleCnt="3" custLinFactNeighborX="-2589" custLinFactNeighborY="-5241">
        <dgm:presLayoutVars>
          <dgm:chMax val="0"/>
          <dgm:chPref val="0"/>
          <dgm:bulletEnabled val="1"/>
        </dgm:presLayoutVars>
      </dgm:prSet>
      <dgm:spPr/>
    </dgm:pt>
    <dgm:pt modelId="{E07F50EB-DD0D-4645-A73F-B214565E82CC}" type="pres">
      <dgm:prSet presAssocID="{C26848E2-A2B6-483C-ABD6-D5C1A561F067}" presName="desTx" presStyleLbl="alignAccFollowNode1" presStyleIdx="0" presStyleCnt="3">
        <dgm:presLayoutVars>
          <dgm:bulletEnabled val="1"/>
        </dgm:presLayoutVars>
      </dgm:prSet>
      <dgm:spPr/>
    </dgm:pt>
    <dgm:pt modelId="{3396A585-30D7-430A-9847-6A87FC8CE598}" type="pres">
      <dgm:prSet presAssocID="{A3213421-A24C-48B2-8BCE-FE9DCDE5FF60}" presName="space" presStyleCnt="0"/>
      <dgm:spPr/>
    </dgm:pt>
    <dgm:pt modelId="{EECB1839-7CC6-44F6-ABCE-B3A830BB85DC}" type="pres">
      <dgm:prSet presAssocID="{3BA0F0C2-7B75-4FE8-AD3D-22FCAEED4850}" presName="composite" presStyleCnt="0"/>
      <dgm:spPr/>
    </dgm:pt>
    <dgm:pt modelId="{49E35D07-73E5-490A-B666-1F6BC812F6A3}" type="pres">
      <dgm:prSet presAssocID="{3BA0F0C2-7B75-4FE8-AD3D-22FCAEED4850}" presName="parTx" presStyleLbl="alignNode1" presStyleIdx="1" presStyleCnt="3">
        <dgm:presLayoutVars>
          <dgm:chMax val="0"/>
          <dgm:chPref val="0"/>
          <dgm:bulletEnabled val="1"/>
        </dgm:presLayoutVars>
      </dgm:prSet>
      <dgm:spPr/>
    </dgm:pt>
    <dgm:pt modelId="{F9F5CA7A-C7F7-470D-BD40-ECE28625FFBD}" type="pres">
      <dgm:prSet presAssocID="{3BA0F0C2-7B75-4FE8-AD3D-22FCAEED4850}" presName="desTx" presStyleLbl="alignAccFollowNode1" presStyleIdx="1" presStyleCnt="3">
        <dgm:presLayoutVars>
          <dgm:bulletEnabled val="1"/>
        </dgm:presLayoutVars>
      </dgm:prSet>
      <dgm:spPr/>
    </dgm:pt>
    <dgm:pt modelId="{FA3E9ABC-45A6-4FB4-A78C-A50F6594E2D3}" type="pres">
      <dgm:prSet presAssocID="{86867BE2-2B52-4220-90DD-A6A61C54F890}" presName="space" presStyleCnt="0"/>
      <dgm:spPr/>
    </dgm:pt>
    <dgm:pt modelId="{46F49E63-4EA0-4AC9-A2E4-549C189B43FB}" type="pres">
      <dgm:prSet presAssocID="{CB5DEDED-6DF5-442E-A082-5EF2064DFB98}" presName="composite" presStyleCnt="0"/>
      <dgm:spPr/>
    </dgm:pt>
    <dgm:pt modelId="{2D95903A-7C7A-4A87-8642-1CBCBA309ECC}" type="pres">
      <dgm:prSet presAssocID="{CB5DEDED-6DF5-442E-A082-5EF2064DFB98}" presName="parTx" presStyleLbl="alignNode1" presStyleIdx="2" presStyleCnt="3">
        <dgm:presLayoutVars>
          <dgm:chMax val="0"/>
          <dgm:chPref val="0"/>
          <dgm:bulletEnabled val="1"/>
        </dgm:presLayoutVars>
      </dgm:prSet>
      <dgm:spPr/>
    </dgm:pt>
    <dgm:pt modelId="{25CF06AD-46C7-42F2-AB78-2D091A3980C8}" type="pres">
      <dgm:prSet presAssocID="{CB5DEDED-6DF5-442E-A082-5EF2064DFB98}" presName="desTx" presStyleLbl="alignAccFollowNode1" presStyleIdx="2" presStyleCnt="3">
        <dgm:presLayoutVars>
          <dgm:bulletEnabled val="1"/>
        </dgm:presLayoutVars>
      </dgm:prSet>
      <dgm:spPr/>
    </dgm:pt>
  </dgm:ptLst>
  <dgm:cxnLst>
    <dgm:cxn modelId="{529AB512-EB82-41D1-99E2-0DE1C70D5312}" srcId="{F2ADF93E-8176-46E2-B6AF-2F9724D5E209}" destId="{C26848E2-A2B6-483C-ABD6-D5C1A561F067}" srcOrd="0" destOrd="0" parTransId="{BA48AC9C-9E6C-4084-A681-3E54692C6D9C}" sibTransId="{A3213421-A24C-48B2-8BCE-FE9DCDE5FF60}"/>
    <dgm:cxn modelId="{3A69EE46-CB40-4716-8C18-BB2B98778620}" type="presOf" srcId="{CB5DEDED-6DF5-442E-A082-5EF2064DFB98}" destId="{2D95903A-7C7A-4A87-8642-1CBCBA309ECC}" srcOrd="0" destOrd="0" presId="urn:microsoft.com/office/officeart/2005/8/layout/hList1"/>
    <dgm:cxn modelId="{96A42752-CBD7-4DDC-B988-0BF1E25A5829}" type="presOf" srcId="{F2ADF93E-8176-46E2-B6AF-2F9724D5E209}" destId="{96B74887-DF46-475A-BA23-093C93B94FAA}" srcOrd="0" destOrd="0" presId="urn:microsoft.com/office/officeart/2005/8/layout/hList1"/>
    <dgm:cxn modelId="{FB0A8B53-898F-43C2-A5D7-16BA6A5E9069}" type="presOf" srcId="{C26848E2-A2B6-483C-ABD6-D5C1A561F067}" destId="{84130E84-DCB7-4BC2-84C0-E66ECAD397A9}" srcOrd="0" destOrd="0" presId="urn:microsoft.com/office/officeart/2005/8/layout/hList1"/>
    <dgm:cxn modelId="{2D0A488F-CDDB-47F9-BEE4-536E79720BCA}" type="presOf" srcId="{A628DD48-9615-423E-B1FB-0C0C3415B22D}" destId="{E07F50EB-DD0D-4645-A73F-B214565E82CC}" srcOrd="0" destOrd="0" presId="urn:microsoft.com/office/officeart/2005/8/layout/hList1"/>
    <dgm:cxn modelId="{48633092-0CCC-42BB-B756-A493E18119CF}" srcId="{F2ADF93E-8176-46E2-B6AF-2F9724D5E209}" destId="{3BA0F0C2-7B75-4FE8-AD3D-22FCAEED4850}" srcOrd="1" destOrd="0" parTransId="{C13B68AC-D8B1-4B3E-B4A3-28450711D6EA}" sibTransId="{86867BE2-2B52-4220-90DD-A6A61C54F890}"/>
    <dgm:cxn modelId="{E7CF28AF-3C95-49A8-A1B3-2BECFB9965A5}" srcId="{CB5DEDED-6DF5-442E-A082-5EF2064DFB98}" destId="{264E2C4F-7359-4ACA-BC2F-3B1B10243577}" srcOrd="0" destOrd="0" parTransId="{A3ABF596-4A86-4F51-9811-16EDB9B3398A}" sibTransId="{1D356614-2C14-47EE-BB80-0542839DC26B}"/>
    <dgm:cxn modelId="{64C0A6C0-AA84-4E41-9CCF-2679FB8DED1C}" srcId="{3BA0F0C2-7B75-4FE8-AD3D-22FCAEED4850}" destId="{AFEA4ADC-5154-441D-BDA7-4B537A346F4F}" srcOrd="0" destOrd="0" parTransId="{8B0ACF5E-E63E-4BFE-A571-003564619131}" sibTransId="{04B8F52C-712D-4896-948C-BE108FF78CFF}"/>
    <dgm:cxn modelId="{B247DDC3-7CDE-48F6-BFC9-CEC4F67379A5}" srcId="{C26848E2-A2B6-483C-ABD6-D5C1A561F067}" destId="{A628DD48-9615-423E-B1FB-0C0C3415B22D}" srcOrd="0" destOrd="0" parTransId="{6B57AEC7-0DE2-4604-BB9A-484E27343B53}" sibTransId="{F421E402-299B-471A-9AC7-124FE101551D}"/>
    <dgm:cxn modelId="{0D4E29CC-DE1C-414B-93D3-8562BEB35648}" srcId="{F2ADF93E-8176-46E2-B6AF-2F9724D5E209}" destId="{CB5DEDED-6DF5-442E-A082-5EF2064DFB98}" srcOrd="2" destOrd="0" parTransId="{2B03BBC3-FDAA-4441-9728-158BF0B31FE9}" sibTransId="{9FD8E0F1-E7B2-4004-88A3-3BFA5F87AF7B}"/>
    <dgm:cxn modelId="{8DD47BD0-4B59-43DB-8060-A987A502715D}" type="presOf" srcId="{AFEA4ADC-5154-441D-BDA7-4B537A346F4F}" destId="{F9F5CA7A-C7F7-470D-BD40-ECE28625FFBD}" srcOrd="0" destOrd="0" presId="urn:microsoft.com/office/officeart/2005/8/layout/hList1"/>
    <dgm:cxn modelId="{96CCACD8-CEA7-404D-B6AB-90BABB1D23F4}" type="presOf" srcId="{264E2C4F-7359-4ACA-BC2F-3B1B10243577}" destId="{25CF06AD-46C7-42F2-AB78-2D091A3980C8}" srcOrd="0" destOrd="0" presId="urn:microsoft.com/office/officeart/2005/8/layout/hList1"/>
    <dgm:cxn modelId="{E0EAAFE1-3809-4C0E-83EA-1167061BFADF}" type="presOf" srcId="{3BA0F0C2-7B75-4FE8-AD3D-22FCAEED4850}" destId="{49E35D07-73E5-490A-B666-1F6BC812F6A3}" srcOrd="0" destOrd="0" presId="urn:microsoft.com/office/officeart/2005/8/layout/hList1"/>
    <dgm:cxn modelId="{426ECB96-E170-4038-AA6F-5082043024AF}" type="presParOf" srcId="{96B74887-DF46-475A-BA23-093C93B94FAA}" destId="{22F23C51-CA75-47AA-85C3-043FF91E64FB}" srcOrd="0" destOrd="0" presId="urn:microsoft.com/office/officeart/2005/8/layout/hList1"/>
    <dgm:cxn modelId="{1F60B119-DCCF-4AEA-946A-5AC458AF148E}" type="presParOf" srcId="{22F23C51-CA75-47AA-85C3-043FF91E64FB}" destId="{84130E84-DCB7-4BC2-84C0-E66ECAD397A9}" srcOrd="0" destOrd="0" presId="urn:microsoft.com/office/officeart/2005/8/layout/hList1"/>
    <dgm:cxn modelId="{D907F5D4-B6C5-4E83-85E4-FEE379B08A93}" type="presParOf" srcId="{22F23C51-CA75-47AA-85C3-043FF91E64FB}" destId="{E07F50EB-DD0D-4645-A73F-B214565E82CC}" srcOrd="1" destOrd="0" presId="urn:microsoft.com/office/officeart/2005/8/layout/hList1"/>
    <dgm:cxn modelId="{A7EA6280-5E44-4FC4-B2D9-9985652D710C}" type="presParOf" srcId="{96B74887-DF46-475A-BA23-093C93B94FAA}" destId="{3396A585-30D7-430A-9847-6A87FC8CE598}" srcOrd="1" destOrd="0" presId="urn:microsoft.com/office/officeart/2005/8/layout/hList1"/>
    <dgm:cxn modelId="{DF800854-CA05-4625-8ADA-590DCDDB81BD}" type="presParOf" srcId="{96B74887-DF46-475A-BA23-093C93B94FAA}" destId="{EECB1839-7CC6-44F6-ABCE-B3A830BB85DC}" srcOrd="2" destOrd="0" presId="urn:microsoft.com/office/officeart/2005/8/layout/hList1"/>
    <dgm:cxn modelId="{82EF66D3-584A-45A7-B0A9-97E06CB7C4E5}" type="presParOf" srcId="{EECB1839-7CC6-44F6-ABCE-B3A830BB85DC}" destId="{49E35D07-73E5-490A-B666-1F6BC812F6A3}" srcOrd="0" destOrd="0" presId="urn:microsoft.com/office/officeart/2005/8/layout/hList1"/>
    <dgm:cxn modelId="{E4E955F0-573D-4AB9-BC37-048F4455D85F}" type="presParOf" srcId="{EECB1839-7CC6-44F6-ABCE-B3A830BB85DC}" destId="{F9F5CA7A-C7F7-470D-BD40-ECE28625FFBD}" srcOrd="1" destOrd="0" presId="urn:microsoft.com/office/officeart/2005/8/layout/hList1"/>
    <dgm:cxn modelId="{E0B315B0-F118-4FC0-9D3E-4248CCD7BA61}" type="presParOf" srcId="{96B74887-DF46-475A-BA23-093C93B94FAA}" destId="{FA3E9ABC-45A6-4FB4-A78C-A50F6594E2D3}" srcOrd="3" destOrd="0" presId="urn:microsoft.com/office/officeart/2005/8/layout/hList1"/>
    <dgm:cxn modelId="{AEEC3419-A2DD-4BB7-8B3E-3B4EA2D69C66}" type="presParOf" srcId="{96B74887-DF46-475A-BA23-093C93B94FAA}" destId="{46F49E63-4EA0-4AC9-A2E4-549C189B43FB}" srcOrd="4" destOrd="0" presId="urn:microsoft.com/office/officeart/2005/8/layout/hList1"/>
    <dgm:cxn modelId="{9B823063-C088-4915-8BFE-47777F0AC649}" type="presParOf" srcId="{46F49E63-4EA0-4AC9-A2E4-549C189B43FB}" destId="{2D95903A-7C7A-4A87-8642-1CBCBA309ECC}" srcOrd="0" destOrd="0" presId="urn:microsoft.com/office/officeart/2005/8/layout/hList1"/>
    <dgm:cxn modelId="{707BB73A-13FF-480C-8A58-1FCDC9C36878}" type="presParOf" srcId="{46F49E63-4EA0-4AC9-A2E4-549C189B43FB}" destId="{25CF06AD-46C7-42F2-AB78-2D091A3980C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D1847-ED38-4285-B47E-811885484F2A}" type="doc">
      <dgm:prSet loTypeId="urn:microsoft.com/office/officeart/2005/8/layout/default" loCatId="list" qsTypeId="urn:microsoft.com/office/officeart/2005/8/quickstyle/3d3" qsCatId="3D" csTypeId="urn:microsoft.com/office/officeart/2005/8/colors/colorful2" csCatId="colorful" phldr="1"/>
      <dgm:spPr/>
      <dgm:t>
        <a:bodyPr/>
        <a:lstStyle/>
        <a:p>
          <a:endParaRPr lang="es-CO"/>
        </a:p>
      </dgm:t>
    </dgm:pt>
    <dgm:pt modelId="{5B72A08F-15E4-4FF0-8C9B-B8DCA3BC8CAB}">
      <dgm:prSet phldrT="[Texto]"/>
      <dgm:spPr/>
      <dgm:t>
        <a:bodyPr/>
        <a:lstStyle/>
        <a:p>
          <a:r>
            <a:rPr lang="es-CO" dirty="0">
              <a:latin typeface="Arial Rounded MT Bold" pitchFamily="34" charset="0"/>
            </a:rPr>
            <a:t>Grupo EGMONT 1995 (Bélgica)</a:t>
          </a:r>
        </a:p>
      </dgm:t>
    </dgm:pt>
    <dgm:pt modelId="{6DE3C642-0C76-4541-AEAA-402365753346}" type="parTrans" cxnId="{D4B1DD0A-57CB-4AE2-8544-E1D711A075F9}">
      <dgm:prSet/>
      <dgm:spPr/>
      <dgm:t>
        <a:bodyPr/>
        <a:lstStyle/>
        <a:p>
          <a:endParaRPr lang="es-CO">
            <a:latin typeface="Arial Rounded MT Bold" pitchFamily="34" charset="0"/>
          </a:endParaRPr>
        </a:p>
      </dgm:t>
    </dgm:pt>
    <dgm:pt modelId="{7B0B12CD-A502-4AC1-A1C4-332293B5B1B4}" type="sibTrans" cxnId="{D4B1DD0A-57CB-4AE2-8544-E1D711A075F9}">
      <dgm:prSet/>
      <dgm:spPr/>
      <dgm:t>
        <a:bodyPr/>
        <a:lstStyle/>
        <a:p>
          <a:endParaRPr lang="es-CO">
            <a:latin typeface="Arial Rounded MT Bold" pitchFamily="34" charset="0"/>
          </a:endParaRPr>
        </a:p>
      </dgm:t>
    </dgm:pt>
    <dgm:pt modelId="{A46179A7-2FFD-4D9B-B724-156E37FB5C01}">
      <dgm:prSet phldrT="[Texto]"/>
      <dgm:spPr/>
      <dgm:t>
        <a:bodyPr/>
        <a:lstStyle/>
        <a:p>
          <a:r>
            <a:rPr lang="es-CO" dirty="0">
              <a:latin typeface="Arial Rounded MT Bold" pitchFamily="34" charset="0"/>
            </a:rPr>
            <a:t>GAFISUD Grupo de Acción Financiera de Sudamérica -2000</a:t>
          </a:r>
        </a:p>
      </dgm:t>
    </dgm:pt>
    <dgm:pt modelId="{E5B06D9C-3FE0-423C-A17A-C0C9303D64BB}" type="parTrans" cxnId="{FF7CF677-4300-4484-A0A7-1C8FE7C1C4A9}">
      <dgm:prSet/>
      <dgm:spPr/>
      <dgm:t>
        <a:bodyPr/>
        <a:lstStyle/>
        <a:p>
          <a:endParaRPr lang="es-CO">
            <a:latin typeface="Arial Rounded MT Bold" pitchFamily="34" charset="0"/>
          </a:endParaRPr>
        </a:p>
      </dgm:t>
    </dgm:pt>
    <dgm:pt modelId="{3D3F2C84-F82C-44C2-8A2E-6292AAD8CBB5}" type="sibTrans" cxnId="{FF7CF677-4300-4484-A0A7-1C8FE7C1C4A9}">
      <dgm:prSet/>
      <dgm:spPr/>
      <dgm:t>
        <a:bodyPr/>
        <a:lstStyle/>
        <a:p>
          <a:endParaRPr lang="es-CO">
            <a:latin typeface="Arial Rounded MT Bold" pitchFamily="34" charset="0"/>
          </a:endParaRPr>
        </a:p>
      </dgm:t>
    </dgm:pt>
    <dgm:pt modelId="{7F772F3F-56E9-49AC-8802-3AE264C5DC19}">
      <dgm:prSet phldrT="[Texto]"/>
      <dgm:spPr/>
      <dgm:t>
        <a:bodyPr/>
        <a:lstStyle/>
        <a:p>
          <a:r>
            <a:rPr lang="es-CO" dirty="0">
              <a:latin typeface="Arial Rounded MT Bold" pitchFamily="34" charset="0"/>
            </a:rPr>
            <a:t>GAFIC El Grupo de Acción Financiera del Caribe, establecido como resultado de una serie de reuniones convocadas en Aruba en mayo de 1990 y en Jamaica en noviembre de 1992.</a:t>
          </a:r>
        </a:p>
      </dgm:t>
    </dgm:pt>
    <dgm:pt modelId="{09D2D1DA-25B1-4334-BCC4-DBBDB5BD6A68}" type="parTrans" cxnId="{0D96DFED-D07E-46AA-9F1D-25A691E920A5}">
      <dgm:prSet/>
      <dgm:spPr/>
      <dgm:t>
        <a:bodyPr/>
        <a:lstStyle/>
        <a:p>
          <a:endParaRPr lang="es-CO">
            <a:latin typeface="Arial Rounded MT Bold" pitchFamily="34" charset="0"/>
          </a:endParaRPr>
        </a:p>
      </dgm:t>
    </dgm:pt>
    <dgm:pt modelId="{C2255485-A2EA-4FBB-9B7C-B13CDE50E676}" type="sibTrans" cxnId="{0D96DFED-D07E-46AA-9F1D-25A691E920A5}">
      <dgm:prSet/>
      <dgm:spPr/>
      <dgm:t>
        <a:bodyPr/>
        <a:lstStyle/>
        <a:p>
          <a:endParaRPr lang="es-CO">
            <a:latin typeface="Arial Rounded MT Bold" pitchFamily="34" charset="0"/>
          </a:endParaRPr>
        </a:p>
      </dgm:t>
    </dgm:pt>
    <dgm:pt modelId="{069678F8-8E1B-4F54-B964-785ECD8402FC}">
      <dgm:prSet phldrT="[Texto]"/>
      <dgm:spPr/>
      <dgm:t>
        <a:bodyPr/>
        <a:lstStyle/>
        <a:p>
          <a:r>
            <a:rPr lang="es-CO" dirty="0">
              <a:latin typeface="Arial Rounded MT Bold" pitchFamily="34" charset="0"/>
            </a:rPr>
            <a:t>CTDE Comité contra el Terrorismo – Resolución 1373 de 2001</a:t>
          </a:r>
        </a:p>
      </dgm:t>
    </dgm:pt>
    <dgm:pt modelId="{6F3BAE37-E0AE-4093-AC82-81C5AB3F8025}" type="parTrans" cxnId="{D04BC48F-9A4D-473E-BC74-882411553BDE}">
      <dgm:prSet/>
      <dgm:spPr/>
      <dgm:t>
        <a:bodyPr/>
        <a:lstStyle/>
        <a:p>
          <a:endParaRPr lang="es-CO">
            <a:latin typeface="Arial Rounded MT Bold" pitchFamily="34" charset="0"/>
          </a:endParaRPr>
        </a:p>
      </dgm:t>
    </dgm:pt>
    <dgm:pt modelId="{6D41699C-1E4E-4D4C-9449-4F7B3F92D44E}" type="sibTrans" cxnId="{D04BC48F-9A4D-473E-BC74-882411553BDE}">
      <dgm:prSet/>
      <dgm:spPr/>
      <dgm:t>
        <a:bodyPr/>
        <a:lstStyle/>
        <a:p>
          <a:endParaRPr lang="es-CO">
            <a:latin typeface="Arial Rounded MT Bold" pitchFamily="34" charset="0"/>
          </a:endParaRPr>
        </a:p>
      </dgm:t>
    </dgm:pt>
    <dgm:pt modelId="{95E2A69B-6D5E-4D11-91B2-8135F9926F37}">
      <dgm:prSet phldrT="[Texto]"/>
      <dgm:spPr/>
      <dgm:t>
        <a:bodyPr/>
        <a:lstStyle/>
        <a:p>
          <a:r>
            <a:rPr lang="es-CO" dirty="0">
              <a:latin typeface="Arial Rounded MT Bold" pitchFamily="34" charset="0"/>
            </a:rPr>
            <a:t>UNODC Oficina de Naciones Unidas contra la Droga y el Delito. </a:t>
          </a:r>
        </a:p>
        <a:p>
          <a:r>
            <a:rPr lang="es-CO" dirty="0">
              <a:latin typeface="Arial Rounded MT Bold" pitchFamily="34" charset="0"/>
            </a:rPr>
            <a:t>CICAD Comisión Interamericana para el Control del Abuso de Drogas.</a:t>
          </a:r>
        </a:p>
      </dgm:t>
    </dgm:pt>
    <dgm:pt modelId="{2FFD21B4-6DDD-4B95-965E-7687DBBBEA55}" type="parTrans" cxnId="{08C7E4EC-6899-4764-8880-61A0E2795F10}">
      <dgm:prSet/>
      <dgm:spPr/>
      <dgm:t>
        <a:bodyPr/>
        <a:lstStyle/>
        <a:p>
          <a:endParaRPr lang="es-CO">
            <a:latin typeface="Arial Rounded MT Bold" pitchFamily="34" charset="0"/>
          </a:endParaRPr>
        </a:p>
      </dgm:t>
    </dgm:pt>
    <dgm:pt modelId="{D265B295-226A-4CDB-A91D-A06870515602}" type="sibTrans" cxnId="{08C7E4EC-6899-4764-8880-61A0E2795F10}">
      <dgm:prSet/>
      <dgm:spPr/>
      <dgm:t>
        <a:bodyPr/>
        <a:lstStyle/>
        <a:p>
          <a:endParaRPr lang="es-CO">
            <a:latin typeface="Arial Rounded MT Bold" pitchFamily="34" charset="0"/>
          </a:endParaRPr>
        </a:p>
      </dgm:t>
    </dgm:pt>
    <dgm:pt modelId="{7E7BCA95-FB31-4404-8C0A-6F1A500A35F9}">
      <dgm:prSet phldrT="[Texto]"/>
      <dgm:spPr/>
      <dgm:t>
        <a:bodyPr/>
        <a:lstStyle/>
        <a:p>
          <a:r>
            <a:rPr lang="es-CO" dirty="0">
              <a:latin typeface="Arial Rounded MT Bold" pitchFamily="34" charset="0"/>
            </a:rPr>
            <a:t>CCICLA Comisión de Coordinación Interinstitucional Contra Lavado de Activos 1995</a:t>
          </a:r>
        </a:p>
      </dgm:t>
    </dgm:pt>
    <dgm:pt modelId="{CD68BB47-F8CD-4F15-8335-427988828F8C}" type="parTrans" cxnId="{8AF610ED-E757-4604-84E0-E37011714342}">
      <dgm:prSet/>
      <dgm:spPr/>
      <dgm:t>
        <a:bodyPr/>
        <a:lstStyle/>
        <a:p>
          <a:endParaRPr lang="es-CO">
            <a:latin typeface="Arial Rounded MT Bold" pitchFamily="34" charset="0"/>
          </a:endParaRPr>
        </a:p>
      </dgm:t>
    </dgm:pt>
    <dgm:pt modelId="{61C61D0B-AA2E-4EC1-9118-E300D579AF80}" type="sibTrans" cxnId="{8AF610ED-E757-4604-84E0-E37011714342}">
      <dgm:prSet/>
      <dgm:spPr/>
      <dgm:t>
        <a:bodyPr/>
        <a:lstStyle/>
        <a:p>
          <a:endParaRPr lang="es-CO">
            <a:latin typeface="Arial Rounded MT Bold" pitchFamily="34" charset="0"/>
          </a:endParaRPr>
        </a:p>
      </dgm:t>
    </dgm:pt>
    <dgm:pt modelId="{11AC1278-36A7-4024-880C-599A062E4063}" type="pres">
      <dgm:prSet presAssocID="{39DD1847-ED38-4285-B47E-811885484F2A}" presName="diagram" presStyleCnt="0">
        <dgm:presLayoutVars>
          <dgm:dir/>
          <dgm:resizeHandles val="exact"/>
        </dgm:presLayoutVars>
      </dgm:prSet>
      <dgm:spPr/>
    </dgm:pt>
    <dgm:pt modelId="{3E20569A-BF7B-4E53-B138-8603C1166F95}" type="pres">
      <dgm:prSet presAssocID="{5B72A08F-15E4-4FF0-8C9B-B8DCA3BC8CAB}" presName="node" presStyleLbl="node1" presStyleIdx="0" presStyleCnt="6">
        <dgm:presLayoutVars>
          <dgm:bulletEnabled val="1"/>
        </dgm:presLayoutVars>
      </dgm:prSet>
      <dgm:spPr/>
    </dgm:pt>
    <dgm:pt modelId="{CA8EDE00-1363-4E73-9C63-856BC0648B1E}" type="pres">
      <dgm:prSet presAssocID="{7B0B12CD-A502-4AC1-A1C4-332293B5B1B4}" presName="sibTrans" presStyleCnt="0"/>
      <dgm:spPr/>
    </dgm:pt>
    <dgm:pt modelId="{0EA01593-669D-4330-8BCE-5BF623EABFEB}" type="pres">
      <dgm:prSet presAssocID="{A46179A7-2FFD-4D9B-B724-156E37FB5C01}" presName="node" presStyleLbl="node1" presStyleIdx="1" presStyleCnt="6">
        <dgm:presLayoutVars>
          <dgm:bulletEnabled val="1"/>
        </dgm:presLayoutVars>
      </dgm:prSet>
      <dgm:spPr/>
    </dgm:pt>
    <dgm:pt modelId="{394AB2CE-53F0-4E4C-B8BA-8F93066E4BBF}" type="pres">
      <dgm:prSet presAssocID="{3D3F2C84-F82C-44C2-8A2E-6292AAD8CBB5}" presName="sibTrans" presStyleCnt="0"/>
      <dgm:spPr/>
    </dgm:pt>
    <dgm:pt modelId="{DD446F92-06E8-4503-8074-AED7B0067C03}" type="pres">
      <dgm:prSet presAssocID="{7F772F3F-56E9-49AC-8802-3AE264C5DC19}" presName="node" presStyleLbl="node1" presStyleIdx="2" presStyleCnt="6">
        <dgm:presLayoutVars>
          <dgm:bulletEnabled val="1"/>
        </dgm:presLayoutVars>
      </dgm:prSet>
      <dgm:spPr/>
    </dgm:pt>
    <dgm:pt modelId="{CCABE5B5-AF46-45C9-A864-58C93C1D2B3B}" type="pres">
      <dgm:prSet presAssocID="{C2255485-A2EA-4FBB-9B7C-B13CDE50E676}" presName="sibTrans" presStyleCnt="0"/>
      <dgm:spPr/>
    </dgm:pt>
    <dgm:pt modelId="{2E6AF67E-F71E-4176-9901-7E9A90D8F09F}" type="pres">
      <dgm:prSet presAssocID="{069678F8-8E1B-4F54-B964-785ECD8402FC}" presName="node" presStyleLbl="node1" presStyleIdx="3" presStyleCnt="6">
        <dgm:presLayoutVars>
          <dgm:bulletEnabled val="1"/>
        </dgm:presLayoutVars>
      </dgm:prSet>
      <dgm:spPr/>
    </dgm:pt>
    <dgm:pt modelId="{A434C148-3B80-4F88-A98F-890CCA2CAED4}" type="pres">
      <dgm:prSet presAssocID="{6D41699C-1E4E-4D4C-9449-4F7B3F92D44E}" presName="sibTrans" presStyleCnt="0"/>
      <dgm:spPr/>
    </dgm:pt>
    <dgm:pt modelId="{5CFC26BB-2E21-40B5-8DC4-2FAD59E6CDFB}" type="pres">
      <dgm:prSet presAssocID="{95E2A69B-6D5E-4D11-91B2-8135F9926F37}" presName="node" presStyleLbl="node1" presStyleIdx="4" presStyleCnt="6">
        <dgm:presLayoutVars>
          <dgm:bulletEnabled val="1"/>
        </dgm:presLayoutVars>
      </dgm:prSet>
      <dgm:spPr/>
    </dgm:pt>
    <dgm:pt modelId="{D0907FC3-2680-445F-B897-F71E7D26578F}" type="pres">
      <dgm:prSet presAssocID="{D265B295-226A-4CDB-A91D-A06870515602}" presName="sibTrans" presStyleCnt="0"/>
      <dgm:spPr/>
    </dgm:pt>
    <dgm:pt modelId="{B85BF169-14E8-4F42-A60E-5E4B96FB5611}" type="pres">
      <dgm:prSet presAssocID="{7E7BCA95-FB31-4404-8C0A-6F1A500A35F9}" presName="node" presStyleLbl="node1" presStyleIdx="5" presStyleCnt="6">
        <dgm:presLayoutVars>
          <dgm:bulletEnabled val="1"/>
        </dgm:presLayoutVars>
      </dgm:prSet>
      <dgm:spPr/>
    </dgm:pt>
  </dgm:ptLst>
  <dgm:cxnLst>
    <dgm:cxn modelId="{D4B1DD0A-57CB-4AE2-8544-E1D711A075F9}" srcId="{39DD1847-ED38-4285-B47E-811885484F2A}" destId="{5B72A08F-15E4-4FF0-8C9B-B8DCA3BC8CAB}" srcOrd="0" destOrd="0" parTransId="{6DE3C642-0C76-4541-AEAA-402365753346}" sibTransId="{7B0B12CD-A502-4AC1-A1C4-332293B5B1B4}"/>
    <dgm:cxn modelId="{C0605014-F5FE-4539-BD49-F581F014D88B}" type="presOf" srcId="{39DD1847-ED38-4285-B47E-811885484F2A}" destId="{11AC1278-36A7-4024-880C-599A062E4063}" srcOrd="0" destOrd="0" presId="urn:microsoft.com/office/officeart/2005/8/layout/default"/>
    <dgm:cxn modelId="{26768246-BD24-4218-AB8F-8C198C27F3B5}" type="presOf" srcId="{7F772F3F-56E9-49AC-8802-3AE264C5DC19}" destId="{DD446F92-06E8-4503-8074-AED7B0067C03}" srcOrd="0" destOrd="0" presId="urn:microsoft.com/office/officeart/2005/8/layout/default"/>
    <dgm:cxn modelId="{0E4EC66E-2730-4C52-8C0F-1796D5B34EC1}" type="presOf" srcId="{A46179A7-2FFD-4D9B-B724-156E37FB5C01}" destId="{0EA01593-669D-4330-8BCE-5BF623EABFEB}" srcOrd="0" destOrd="0" presId="urn:microsoft.com/office/officeart/2005/8/layout/default"/>
    <dgm:cxn modelId="{D3583E74-BA34-465C-AB9C-019F26C9D01C}" type="presOf" srcId="{95E2A69B-6D5E-4D11-91B2-8135F9926F37}" destId="{5CFC26BB-2E21-40B5-8DC4-2FAD59E6CDFB}" srcOrd="0" destOrd="0" presId="urn:microsoft.com/office/officeart/2005/8/layout/default"/>
    <dgm:cxn modelId="{FF7CF677-4300-4484-A0A7-1C8FE7C1C4A9}" srcId="{39DD1847-ED38-4285-B47E-811885484F2A}" destId="{A46179A7-2FFD-4D9B-B724-156E37FB5C01}" srcOrd="1" destOrd="0" parTransId="{E5B06D9C-3FE0-423C-A17A-C0C9303D64BB}" sibTransId="{3D3F2C84-F82C-44C2-8A2E-6292AAD8CBB5}"/>
    <dgm:cxn modelId="{D04BC48F-9A4D-473E-BC74-882411553BDE}" srcId="{39DD1847-ED38-4285-B47E-811885484F2A}" destId="{069678F8-8E1B-4F54-B964-785ECD8402FC}" srcOrd="3" destOrd="0" parTransId="{6F3BAE37-E0AE-4093-AC82-81C5AB3F8025}" sibTransId="{6D41699C-1E4E-4D4C-9449-4F7B3F92D44E}"/>
    <dgm:cxn modelId="{225623A6-6223-443D-AD08-B48196391BD2}" type="presOf" srcId="{7E7BCA95-FB31-4404-8C0A-6F1A500A35F9}" destId="{B85BF169-14E8-4F42-A60E-5E4B96FB5611}" srcOrd="0" destOrd="0" presId="urn:microsoft.com/office/officeart/2005/8/layout/default"/>
    <dgm:cxn modelId="{66AE0ECF-7D7D-4977-A9DC-744AD76294D0}" type="presOf" srcId="{5B72A08F-15E4-4FF0-8C9B-B8DCA3BC8CAB}" destId="{3E20569A-BF7B-4E53-B138-8603C1166F95}" srcOrd="0" destOrd="0" presId="urn:microsoft.com/office/officeart/2005/8/layout/default"/>
    <dgm:cxn modelId="{BA42A4E2-605B-4911-88C4-88D63AC3C9E9}" type="presOf" srcId="{069678F8-8E1B-4F54-B964-785ECD8402FC}" destId="{2E6AF67E-F71E-4176-9901-7E9A90D8F09F}" srcOrd="0" destOrd="0" presId="urn:microsoft.com/office/officeart/2005/8/layout/default"/>
    <dgm:cxn modelId="{08C7E4EC-6899-4764-8880-61A0E2795F10}" srcId="{39DD1847-ED38-4285-B47E-811885484F2A}" destId="{95E2A69B-6D5E-4D11-91B2-8135F9926F37}" srcOrd="4" destOrd="0" parTransId="{2FFD21B4-6DDD-4B95-965E-7687DBBBEA55}" sibTransId="{D265B295-226A-4CDB-A91D-A06870515602}"/>
    <dgm:cxn modelId="{8AF610ED-E757-4604-84E0-E37011714342}" srcId="{39DD1847-ED38-4285-B47E-811885484F2A}" destId="{7E7BCA95-FB31-4404-8C0A-6F1A500A35F9}" srcOrd="5" destOrd="0" parTransId="{CD68BB47-F8CD-4F15-8335-427988828F8C}" sibTransId="{61C61D0B-AA2E-4EC1-9118-E300D579AF80}"/>
    <dgm:cxn modelId="{0D96DFED-D07E-46AA-9F1D-25A691E920A5}" srcId="{39DD1847-ED38-4285-B47E-811885484F2A}" destId="{7F772F3F-56E9-49AC-8802-3AE264C5DC19}" srcOrd="2" destOrd="0" parTransId="{09D2D1DA-25B1-4334-BCC4-DBBDB5BD6A68}" sibTransId="{C2255485-A2EA-4FBB-9B7C-B13CDE50E676}"/>
    <dgm:cxn modelId="{6386B62C-C43A-443E-9FCE-C22D0BEC0FF2}" type="presParOf" srcId="{11AC1278-36A7-4024-880C-599A062E4063}" destId="{3E20569A-BF7B-4E53-B138-8603C1166F95}" srcOrd="0" destOrd="0" presId="urn:microsoft.com/office/officeart/2005/8/layout/default"/>
    <dgm:cxn modelId="{26D40738-22E8-4ED8-ACEF-B39578023D89}" type="presParOf" srcId="{11AC1278-36A7-4024-880C-599A062E4063}" destId="{CA8EDE00-1363-4E73-9C63-856BC0648B1E}" srcOrd="1" destOrd="0" presId="urn:microsoft.com/office/officeart/2005/8/layout/default"/>
    <dgm:cxn modelId="{DC8A6254-4E03-42A8-8AFD-C7BDDBC3802D}" type="presParOf" srcId="{11AC1278-36A7-4024-880C-599A062E4063}" destId="{0EA01593-669D-4330-8BCE-5BF623EABFEB}" srcOrd="2" destOrd="0" presId="urn:microsoft.com/office/officeart/2005/8/layout/default"/>
    <dgm:cxn modelId="{C83D08E1-2A80-4E61-867C-487AAB19BF0F}" type="presParOf" srcId="{11AC1278-36A7-4024-880C-599A062E4063}" destId="{394AB2CE-53F0-4E4C-B8BA-8F93066E4BBF}" srcOrd="3" destOrd="0" presId="urn:microsoft.com/office/officeart/2005/8/layout/default"/>
    <dgm:cxn modelId="{245439F8-08FE-47D9-9EE0-AC83C20F5DFE}" type="presParOf" srcId="{11AC1278-36A7-4024-880C-599A062E4063}" destId="{DD446F92-06E8-4503-8074-AED7B0067C03}" srcOrd="4" destOrd="0" presId="urn:microsoft.com/office/officeart/2005/8/layout/default"/>
    <dgm:cxn modelId="{E85153EE-DF5C-4F74-8986-42B81B4E449A}" type="presParOf" srcId="{11AC1278-36A7-4024-880C-599A062E4063}" destId="{CCABE5B5-AF46-45C9-A864-58C93C1D2B3B}" srcOrd="5" destOrd="0" presId="urn:microsoft.com/office/officeart/2005/8/layout/default"/>
    <dgm:cxn modelId="{67CA66AF-26E0-41AE-A3D7-14464C20A04E}" type="presParOf" srcId="{11AC1278-36A7-4024-880C-599A062E4063}" destId="{2E6AF67E-F71E-4176-9901-7E9A90D8F09F}" srcOrd="6" destOrd="0" presId="urn:microsoft.com/office/officeart/2005/8/layout/default"/>
    <dgm:cxn modelId="{83F2237A-0FD8-4F34-96F8-2F6C4FE51884}" type="presParOf" srcId="{11AC1278-36A7-4024-880C-599A062E4063}" destId="{A434C148-3B80-4F88-A98F-890CCA2CAED4}" srcOrd="7" destOrd="0" presId="urn:microsoft.com/office/officeart/2005/8/layout/default"/>
    <dgm:cxn modelId="{70DAECEB-6EC6-4E72-9D85-CF80A54D1E22}" type="presParOf" srcId="{11AC1278-36A7-4024-880C-599A062E4063}" destId="{5CFC26BB-2E21-40B5-8DC4-2FAD59E6CDFB}" srcOrd="8" destOrd="0" presId="urn:microsoft.com/office/officeart/2005/8/layout/default"/>
    <dgm:cxn modelId="{B0050F4F-9DF2-4CD8-95F6-4BAFA9BEBD55}" type="presParOf" srcId="{11AC1278-36A7-4024-880C-599A062E4063}" destId="{D0907FC3-2680-445F-B897-F71E7D26578F}" srcOrd="9" destOrd="0" presId="urn:microsoft.com/office/officeart/2005/8/layout/default"/>
    <dgm:cxn modelId="{AC4BD57D-630D-439E-87CA-BF9382272926}" type="presParOf" srcId="{11AC1278-36A7-4024-880C-599A062E4063}" destId="{B85BF169-14E8-4F42-A60E-5E4B96FB5611}"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95A3C-4751-4CA6-BA62-4F14AFB29531}"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CO"/>
        </a:p>
      </dgm:t>
    </dgm:pt>
    <dgm:pt modelId="{BBF17B18-0221-4158-BEBA-4A0C5FED6F32}">
      <dgm:prSet phldrT="[Texto]"/>
      <dgm:spPr/>
      <dgm:t>
        <a:bodyPr/>
        <a:lstStyle/>
        <a:p>
          <a:r>
            <a:rPr lang="es-CO" dirty="0"/>
            <a:t>1</a:t>
          </a:r>
        </a:p>
      </dgm:t>
    </dgm:pt>
    <dgm:pt modelId="{2F6E5906-EA7A-4D96-9E99-EB0A688146B9}" type="parTrans" cxnId="{7865DF53-B55F-4878-8A30-3ECC932A4C61}">
      <dgm:prSet/>
      <dgm:spPr/>
      <dgm:t>
        <a:bodyPr/>
        <a:lstStyle/>
        <a:p>
          <a:endParaRPr lang="es-CO"/>
        </a:p>
      </dgm:t>
    </dgm:pt>
    <dgm:pt modelId="{D7FDFE5A-4DA4-4C3C-B77E-D7E8B1591C4F}" type="sibTrans" cxnId="{7865DF53-B55F-4878-8A30-3ECC932A4C61}">
      <dgm:prSet/>
      <dgm:spPr/>
      <dgm:t>
        <a:bodyPr/>
        <a:lstStyle/>
        <a:p>
          <a:endParaRPr lang="es-CO"/>
        </a:p>
      </dgm:t>
    </dgm:pt>
    <dgm:pt modelId="{A5508E12-E6CC-436D-8F27-51683CAF83BE}">
      <dgm:prSet phldrT="[Texto]"/>
      <dgm:spPr/>
      <dgm:t>
        <a:bodyPr/>
        <a:lstStyle/>
        <a:p>
          <a:r>
            <a:rPr lang="es-CO" dirty="0"/>
            <a:t>RIESGO REPUTACIONAL: Definido como la capacidad de que el nombre y la imagen corporativa de la entidad sea menoscabada.</a:t>
          </a:r>
        </a:p>
      </dgm:t>
    </dgm:pt>
    <dgm:pt modelId="{A399CC66-B921-4918-A4D9-9902CE84AAA1}" type="parTrans" cxnId="{DB45AD66-34A6-4EDD-BBE6-FD4534785A73}">
      <dgm:prSet/>
      <dgm:spPr/>
      <dgm:t>
        <a:bodyPr/>
        <a:lstStyle/>
        <a:p>
          <a:endParaRPr lang="es-CO"/>
        </a:p>
      </dgm:t>
    </dgm:pt>
    <dgm:pt modelId="{4354739F-3F7A-4D04-8AE5-434FC33A46C9}" type="sibTrans" cxnId="{DB45AD66-34A6-4EDD-BBE6-FD4534785A73}">
      <dgm:prSet/>
      <dgm:spPr/>
      <dgm:t>
        <a:bodyPr/>
        <a:lstStyle/>
        <a:p>
          <a:endParaRPr lang="es-CO"/>
        </a:p>
      </dgm:t>
    </dgm:pt>
    <dgm:pt modelId="{8C092CD0-FCAB-4DC9-9575-E760CAF2E522}">
      <dgm:prSet phldrT="[Texto]"/>
      <dgm:spPr/>
      <dgm:t>
        <a:bodyPr/>
        <a:lstStyle/>
        <a:p>
          <a:r>
            <a:rPr lang="es-CO" dirty="0"/>
            <a:t>2</a:t>
          </a:r>
        </a:p>
      </dgm:t>
    </dgm:pt>
    <dgm:pt modelId="{31F5D2FE-4338-45CB-9C61-75902760A05B}" type="parTrans" cxnId="{C0AE20C7-3D7A-41E9-9B1D-3E486E91108D}">
      <dgm:prSet/>
      <dgm:spPr/>
      <dgm:t>
        <a:bodyPr/>
        <a:lstStyle/>
        <a:p>
          <a:endParaRPr lang="es-CO"/>
        </a:p>
      </dgm:t>
    </dgm:pt>
    <dgm:pt modelId="{315357A6-F24A-4208-9577-0B42B5A41CC6}" type="sibTrans" cxnId="{C0AE20C7-3D7A-41E9-9B1D-3E486E91108D}">
      <dgm:prSet/>
      <dgm:spPr/>
      <dgm:t>
        <a:bodyPr/>
        <a:lstStyle/>
        <a:p>
          <a:endParaRPr lang="es-CO"/>
        </a:p>
      </dgm:t>
    </dgm:pt>
    <dgm:pt modelId="{AEBA10C3-05D4-4DBE-B956-C6FD81B8166C}">
      <dgm:prSet phldrT="[Texto]"/>
      <dgm:spPr/>
      <dgm:t>
        <a:bodyPr/>
        <a:lstStyle/>
        <a:p>
          <a:r>
            <a:rPr lang="es-CO" dirty="0"/>
            <a:t>RIESGO LEGAL: Entendido como la posibilidad de que la entidad sea sancionada o condenada al pago de indemnizaciones.</a:t>
          </a:r>
        </a:p>
      </dgm:t>
    </dgm:pt>
    <dgm:pt modelId="{68F654BA-ED63-4AC0-9639-8169CB90DC99}" type="parTrans" cxnId="{531B4438-AC55-49C8-B63E-15970F80C2AF}">
      <dgm:prSet/>
      <dgm:spPr/>
      <dgm:t>
        <a:bodyPr/>
        <a:lstStyle/>
        <a:p>
          <a:endParaRPr lang="es-CO"/>
        </a:p>
      </dgm:t>
    </dgm:pt>
    <dgm:pt modelId="{4FD807DB-5C31-41D2-9539-B38F0430F7BA}" type="sibTrans" cxnId="{531B4438-AC55-49C8-B63E-15970F80C2AF}">
      <dgm:prSet/>
      <dgm:spPr/>
      <dgm:t>
        <a:bodyPr/>
        <a:lstStyle/>
        <a:p>
          <a:endParaRPr lang="es-CO"/>
        </a:p>
      </dgm:t>
    </dgm:pt>
    <dgm:pt modelId="{FF435859-0362-4D0C-89C1-1C4759537A15}">
      <dgm:prSet phldrT="[Texto]"/>
      <dgm:spPr/>
      <dgm:t>
        <a:bodyPr/>
        <a:lstStyle/>
        <a:p>
          <a:r>
            <a:rPr lang="es-CO" dirty="0"/>
            <a:t>3</a:t>
          </a:r>
        </a:p>
      </dgm:t>
    </dgm:pt>
    <dgm:pt modelId="{BF4F04F4-739E-46E1-BB72-58EBA3460459}" type="parTrans" cxnId="{1F6434D5-7AA3-4235-B71A-64000CF262EF}">
      <dgm:prSet/>
      <dgm:spPr/>
      <dgm:t>
        <a:bodyPr/>
        <a:lstStyle/>
        <a:p>
          <a:endParaRPr lang="es-CO"/>
        </a:p>
      </dgm:t>
    </dgm:pt>
    <dgm:pt modelId="{B59F16BB-6DF4-4E44-AAEE-1DDE8FD91E5A}" type="sibTrans" cxnId="{1F6434D5-7AA3-4235-B71A-64000CF262EF}">
      <dgm:prSet/>
      <dgm:spPr/>
      <dgm:t>
        <a:bodyPr/>
        <a:lstStyle/>
        <a:p>
          <a:endParaRPr lang="es-CO"/>
        </a:p>
      </dgm:t>
    </dgm:pt>
    <dgm:pt modelId="{765EB3AE-359A-462E-BB57-D29DC7FC107A}">
      <dgm:prSet phldrT="[Texto]"/>
      <dgm:spPr/>
      <dgm:t>
        <a:bodyPr/>
        <a:lstStyle/>
        <a:p>
          <a:r>
            <a:rPr lang="es-CO" dirty="0"/>
            <a:t>4</a:t>
          </a:r>
        </a:p>
      </dgm:t>
    </dgm:pt>
    <dgm:pt modelId="{C7FC01AF-8B7D-4961-AE5E-7E9FECD9110E}" type="parTrans" cxnId="{A0339A32-9FF7-4504-A2D6-9671CA3EF20F}">
      <dgm:prSet/>
      <dgm:spPr/>
      <dgm:t>
        <a:bodyPr/>
        <a:lstStyle/>
        <a:p>
          <a:endParaRPr lang="es-CO"/>
        </a:p>
      </dgm:t>
    </dgm:pt>
    <dgm:pt modelId="{3A225A98-61D3-445E-AFCA-A394F04DC14A}" type="sibTrans" cxnId="{A0339A32-9FF7-4504-A2D6-9671CA3EF20F}">
      <dgm:prSet/>
      <dgm:spPr/>
      <dgm:t>
        <a:bodyPr/>
        <a:lstStyle/>
        <a:p>
          <a:endParaRPr lang="es-CO"/>
        </a:p>
      </dgm:t>
    </dgm:pt>
    <dgm:pt modelId="{6FD1CC8E-D492-4DD4-A05B-048EE8A3D0A6}">
      <dgm:prSet/>
      <dgm:spPr/>
      <dgm:t>
        <a:bodyPr/>
        <a:lstStyle/>
        <a:p>
          <a:r>
            <a:rPr lang="es-CO" dirty="0"/>
            <a:t>RIESGO OPERATIVO: Es posibilidad de pérdidas económicas a causa de fallas humanas, técnicas o procedimentales</a:t>
          </a:r>
        </a:p>
      </dgm:t>
    </dgm:pt>
    <dgm:pt modelId="{D93A2271-BF19-47E6-9002-8176AF9206CE}" type="parTrans" cxnId="{01D05940-171B-42C1-A01D-3DC8540FC13A}">
      <dgm:prSet/>
      <dgm:spPr/>
      <dgm:t>
        <a:bodyPr/>
        <a:lstStyle/>
        <a:p>
          <a:endParaRPr lang="es-CO"/>
        </a:p>
      </dgm:t>
    </dgm:pt>
    <dgm:pt modelId="{AD66FEB1-3FF0-405B-96D7-D4875554EE8A}" type="sibTrans" cxnId="{01D05940-171B-42C1-A01D-3DC8540FC13A}">
      <dgm:prSet/>
      <dgm:spPr/>
      <dgm:t>
        <a:bodyPr/>
        <a:lstStyle/>
        <a:p>
          <a:endParaRPr lang="es-CO"/>
        </a:p>
      </dgm:t>
    </dgm:pt>
    <dgm:pt modelId="{CB168BA1-907C-4F62-8CA0-430521468C51}">
      <dgm:prSet/>
      <dgm:spPr/>
      <dgm:t>
        <a:bodyPr/>
        <a:lstStyle/>
        <a:p>
          <a:r>
            <a:rPr lang="es-CO" dirty="0"/>
            <a:t>RIESGO DE CONTAGIO: Es la posibilidad de que la entidad pueda sufrir una afectación reputacional, legal o económica a causa de la acción propia de una empresa relacionada o asociada a ella.</a:t>
          </a:r>
        </a:p>
      </dgm:t>
    </dgm:pt>
    <dgm:pt modelId="{F120D7D6-D9EC-4F21-8ECA-FA8C0B0D783B}" type="parTrans" cxnId="{13DA8E43-3749-4414-9B07-8DE6D87130CB}">
      <dgm:prSet/>
      <dgm:spPr/>
      <dgm:t>
        <a:bodyPr/>
        <a:lstStyle/>
        <a:p>
          <a:endParaRPr lang="es-CO"/>
        </a:p>
      </dgm:t>
    </dgm:pt>
    <dgm:pt modelId="{2CD95B63-1EB9-46E8-9599-0A8B5F54D872}" type="sibTrans" cxnId="{13DA8E43-3749-4414-9B07-8DE6D87130CB}">
      <dgm:prSet/>
      <dgm:spPr/>
      <dgm:t>
        <a:bodyPr/>
        <a:lstStyle/>
        <a:p>
          <a:endParaRPr lang="es-CO"/>
        </a:p>
      </dgm:t>
    </dgm:pt>
    <dgm:pt modelId="{60F9B920-D83C-4691-BFE5-791ED809F1F7}" type="pres">
      <dgm:prSet presAssocID="{46795A3C-4751-4CA6-BA62-4F14AFB29531}" presName="linearFlow" presStyleCnt="0">
        <dgm:presLayoutVars>
          <dgm:dir/>
          <dgm:animLvl val="lvl"/>
          <dgm:resizeHandles val="exact"/>
        </dgm:presLayoutVars>
      </dgm:prSet>
      <dgm:spPr/>
    </dgm:pt>
    <dgm:pt modelId="{0B601936-2B76-45C9-96FD-4042558B6641}" type="pres">
      <dgm:prSet presAssocID="{BBF17B18-0221-4158-BEBA-4A0C5FED6F32}" presName="composite" presStyleCnt="0"/>
      <dgm:spPr/>
    </dgm:pt>
    <dgm:pt modelId="{12F7AE36-1914-47EF-AB20-A1D823914C34}" type="pres">
      <dgm:prSet presAssocID="{BBF17B18-0221-4158-BEBA-4A0C5FED6F32}" presName="parentText" presStyleLbl="alignNode1" presStyleIdx="0" presStyleCnt="4" custLinFactNeighborY="2444">
        <dgm:presLayoutVars>
          <dgm:chMax val="1"/>
          <dgm:bulletEnabled val="1"/>
        </dgm:presLayoutVars>
      </dgm:prSet>
      <dgm:spPr/>
    </dgm:pt>
    <dgm:pt modelId="{F4892EA5-2DF5-4D49-9FF2-80B47B129B77}" type="pres">
      <dgm:prSet presAssocID="{BBF17B18-0221-4158-BEBA-4A0C5FED6F32}" presName="descendantText" presStyleLbl="alignAcc1" presStyleIdx="0" presStyleCnt="4">
        <dgm:presLayoutVars>
          <dgm:bulletEnabled val="1"/>
        </dgm:presLayoutVars>
      </dgm:prSet>
      <dgm:spPr/>
    </dgm:pt>
    <dgm:pt modelId="{A516D38C-0E26-41AF-A126-04945CF7B78B}" type="pres">
      <dgm:prSet presAssocID="{D7FDFE5A-4DA4-4C3C-B77E-D7E8B1591C4F}" presName="sp" presStyleCnt="0"/>
      <dgm:spPr/>
    </dgm:pt>
    <dgm:pt modelId="{D3A2C6A1-E146-46C9-AF6C-6C4D6F08621A}" type="pres">
      <dgm:prSet presAssocID="{8C092CD0-FCAB-4DC9-9575-E760CAF2E522}" presName="composite" presStyleCnt="0"/>
      <dgm:spPr/>
    </dgm:pt>
    <dgm:pt modelId="{502BB65D-544A-4611-B4F6-C8A865B53DBD}" type="pres">
      <dgm:prSet presAssocID="{8C092CD0-FCAB-4DC9-9575-E760CAF2E522}" presName="parentText" presStyleLbl="alignNode1" presStyleIdx="1" presStyleCnt="4">
        <dgm:presLayoutVars>
          <dgm:chMax val="1"/>
          <dgm:bulletEnabled val="1"/>
        </dgm:presLayoutVars>
      </dgm:prSet>
      <dgm:spPr/>
    </dgm:pt>
    <dgm:pt modelId="{DE5904A2-0A21-431B-AC74-7809258F2DFA}" type="pres">
      <dgm:prSet presAssocID="{8C092CD0-FCAB-4DC9-9575-E760CAF2E522}" presName="descendantText" presStyleLbl="alignAcc1" presStyleIdx="1" presStyleCnt="4">
        <dgm:presLayoutVars>
          <dgm:bulletEnabled val="1"/>
        </dgm:presLayoutVars>
      </dgm:prSet>
      <dgm:spPr/>
    </dgm:pt>
    <dgm:pt modelId="{B8D4E9B2-1553-47FE-B794-ECCA98D51682}" type="pres">
      <dgm:prSet presAssocID="{315357A6-F24A-4208-9577-0B42B5A41CC6}" presName="sp" presStyleCnt="0"/>
      <dgm:spPr/>
    </dgm:pt>
    <dgm:pt modelId="{1E7C8D38-350F-44B3-9D19-E06B61B7B8E6}" type="pres">
      <dgm:prSet presAssocID="{FF435859-0362-4D0C-89C1-1C4759537A15}" presName="composite" presStyleCnt="0"/>
      <dgm:spPr/>
    </dgm:pt>
    <dgm:pt modelId="{85C7E8CB-9BBB-412A-8D98-D0CB55823571}" type="pres">
      <dgm:prSet presAssocID="{FF435859-0362-4D0C-89C1-1C4759537A15}" presName="parentText" presStyleLbl="alignNode1" presStyleIdx="2" presStyleCnt="4">
        <dgm:presLayoutVars>
          <dgm:chMax val="1"/>
          <dgm:bulletEnabled val="1"/>
        </dgm:presLayoutVars>
      </dgm:prSet>
      <dgm:spPr/>
    </dgm:pt>
    <dgm:pt modelId="{82466EFA-3A55-4C90-B00C-454A893CF852}" type="pres">
      <dgm:prSet presAssocID="{FF435859-0362-4D0C-89C1-1C4759537A15}" presName="descendantText" presStyleLbl="alignAcc1" presStyleIdx="2" presStyleCnt="4">
        <dgm:presLayoutVars>
          <dgm:bulletEnabled val="1"/>
        </dgm:presLayoutVars>
      </dgm:prSet>
      <dgm:spPr/>
    </dgm:pt>
    <dgm:pt modelId="{9C2AB67F-8B16-4D35-9018-FF4CD301AC63}" type="pres">
      <dgm:prSet presAssocID="{B59F16BB-6DF4-4E44-AAEE-1DDE8FD91E5A}" presName="sp" presStyleCnt="0"/>
      <dgm:spPr/>
    </dgm:pt>
    <dgm:pt modelId="{EB51EE5A-ACE4-405B-A46E-EA62297DC3C5}" type="pres">
      <dgm:prSet presAssocID="{765EB3AE-359A-462E-BB57-D29DC7FC107A}" presName="composite" presStyleCnt="0"/>
      <dgm:spPr/>
    </dgm:pt>
    <dgm:pt modelId="{EE92F529-1D2C-401A-88DF-C96AB9455131}" type="pres">
      <dgm:prSet presAssocID="{765EB3AE-359A-462E-BB57-D29DC7FC107A}" presName="parentText" presStyleLbl="alignNode1" presStyleIdx="3" presStyleCnt="4">
        <dgm:presLayoutVars>
          <dgm:chMax val="1"/>
          <dgm:bulletEnabled val="1"/>
        </dgm:presLayoutVars>
      </dgm:prSet>
      <dgm:spPr/>
    </dgm:pt>
    <dgm:pt modelId="{4C7DB9BB-B4FC-4019-9B10-992C600476E1}" type="pres">
      <dgm:prSet presAssocID="{765EB3AE-359A-462E-BB57-D29DC7FC107A}" presName="descendantText" presStyleLbl="alignAcc1" presStyleIdx="3" presStyleCnt="4">
        <dgm:presLayoutVars>
          <dgm:bulletEnabled val="1"/>
        </dgm:presLayoutVars>
      </dgm:prSet>
      <dgm:spPr/>
    </dgm:pt>
  </dgm:ptLst>
  <dgm:cxnLst>
    <dgm:cxn modelId="{46107427-E10F-4727-B1D5-C7DB7CADA3F4}" type="presOf" srcId="{FF435859-0362-4D0C-89C1-1C4759537A15}" destId="{85C7E8CB-9BBB-412A-8D98-D0CB55823571}" srcOrd="0" destOrd="0" presId="urn:microsoft.com/office/officeart/2005/8/layout/chevron2"/>
    <dgm:cxn modelId="{A0339A32-9FF7-4504-A2D6-9671CA3EF20F}" srcId="{46795A3C-4751-4CA6-BA62-4F14AFB29531}" destId="{765EB3AE-359A-462E-BB57-D29DC7FC107A}" srcOrd="3" destOrd="0" parTransId="{C7FC01AF-8B7D-4961-AE5E-7E9FECD9110E}" sibTransId="{3A225A98-61D3-445E-AFCA-A394F04DC14A}"/>
    <dgm:cxn modelId="{531B4438-AC55-49C8-B63E-15970F80C2AF}" srcId="{8C092CD0-FCAB-4DC9-9575-E760CAF2E522}" destId="{AEBA10C3-05D4-4DBE-B956-C6FD81B8166C}" srcOrd="0" destOrd="0" parTransId="{68F654BA-ED63-4AC0-9639-8169CB90DC99}" sibTransId="{4FD807DB-5C31-41D2-9539-B38F0430F7BA}"/>
    <dgm:cxn modelId="{028C5D3D-27CD-4F27-BED3-FCC003B7D041}" type="presOf" srcId="{BBF17B18-0221-4158-BEBA-4A0C5FED6F32}" destId="{12F7AE36-1914-47EF-AB20-A1D823914C34}" srcOrd="0" destOrd="0" presId="urn:microsoft.com/office/officeart/2005/8/layout/chevron2"/>
    <dgm:cxn modelId="{01D05940-171B-42C1-A01D-3DC8540FC13A}" srcId="{FF435859-0362-4D0C-89C1-1C4759537A15}" destId="{6FD1CC8E-D492-4DD4-A05B-048EE8A3D0A6}" srcOrd="0" destOrd="0" parTransId="{D93A2271-BF19-47E6-9002-8176AF9206CE}" sibTransId="{AD66FEB1-3FF0-405B-96D7-D4875554EE8A}"/>
    <dgm:cxn modelId="{790A405F-2E0F-44AD-8B7C-71607ADADFE7}" type="presOf" srcId="{765EB3AE-359A-462E-BB57-D29DC7FC107A}" destId="{EE92F529-1D2C-401A-88DF-C96AB9455131}" srcOrd="0" destOrd="0" presId="urn:microsoft.com/office/officeart/2005/8/layout/chevron2"/>
    <dgm:cxn modelId="{13DA8E43-3749-4414-9B07-8DE6D87130CB}" srcId="{765EB3AE-359A-462E-BB57-D29DC7FC107A}" destId="{CB168BA1-907C-4F62-8CA0-430521468C51}" srcOrd="0" destOrd="0" parTransId="{F120D7D6-D9EC-4F21-8ECA-FA8C0B0D783B}" sibTransId="{2CD95B63-1EB9-46E8-9599-0A8B5F54D872}"/>
    <dgm:cxn modelId="{E1B74744-80E9-451A-A856-D5FFF35353DE}" type="presOf" srcId="{46795A3C-4751-4CA6-BA62-4F14AFB29531}" destId="{60F9B920-D83C-4691-BFE5-791ED809F1F7}" srcOrd="0" destOrd="0" presId="urn:microsoft.com/office/officeart/2005/8/layout/chevron2"/>
    <dgm:cxn modelId="{DB45AD66-34A6-4EDD-BBE6-FD4534785A73}" srcId="{BBF17B18-0221-4158-BEBA-4A0C5FED6F32}" destId="{A5508E12-E6CC-436D-8F27-51683CAF83BE}" srcOrd="0" destOrd="0" parTransId="{A399CC66-B921-4918-A4D9-9902CE84AAA1}" sibTransId="{4354739F-3F7A-4D04-8AE5-434FC33A46C9}"/>
    <dgm:cxn modelId="{81367B47-2B43-4935-91AA-269109C0FD50}" type="presOf" srcId="{AEBA10C3-05D4-4DBE-B956-C6FD81B8166C}" destId="{DE5904A2-0A21-431B-AC74-7809258F2DFA}" srcOrd="0" destOrd="0" presId="urn:microsoft.com/office/officeart/2005/8/layout/chevron2"/>
    <dgm:cxn modelId="{1C070E51-0D11-42BE-92FC-214B77353B86}" type="presOf" srcId="{CB168BA1-907C-4F62-8CA0-430521468C51}" destId="{4C7DB9BB-B4FC-4019-9B10-992C600476E1}" srcOrd="0" destOrd="0" presId="urn:microsoft.com/office/officeart/2005/8/layout/chevron2"/>
    <dgm:cxn modelId="{7865DF53-B55F-4878-8A30-3ECC932A4C61}" srcId="{46795A3C-4751-4CA6-BA62-4F14AFB29531}" destId="{BBF17B18-0221-4158-BEBA-4A0C5FED6F32}" srcOrd="0" destOrd="0" parTransId="{2F6E5906-EA7A-4D96-9E99-EB0A688146B9}" sibTransId="{D7FDFE5A-4DA4-4C3C-B77E-D7E8B1591C4F}"/>
    <dgm:cxn modelId="{2E8E6B91-6DFA-400D-9CF7-BEB7F8FAF0E7}" type="presOf" srcId="{A5508E12-E6CC-436D-8F27-51683CAF83BE}" destId="{F4892EA5-2DF5-4D49-9FF2-80B47B129B77}" srcOrd="0" destOrd="0" presId="urn:microsoft.com/office/officeart/2005/8/layout/chevron2"/>
    <dgm:cxn modelId="{D8076CB0-E005-41F6-8AFE-2BC632C60513}" type="presOf" srcId="{8C092CD0-FCAB-4DC9-9575-E760CAF2E522}" destId="{502BB65D-544A-4611-B4F6-C8A865B53DBD}" srcOrd="0" destOrd="0" presId="urn:microsoft.com/office/officeart/2005/8/layout/chevron2"/>
    <dgm:cxn modelId="{C0AE20C7-3D7A-41E9-9B1D-3E486E91108D}" srcId="{46795A3C-4751-4CA6-BA62-4F14AFB29531}" destId="{8C092CD0-FCAB-4DC9-9575-E760CAF2E522}" srcOrd="1" destOrd="0" parTransId="{31F5D2FE-4338-45CB-9C61-75902760A05B}" sibTransId="{315357A6-F24A-4208-9577-0B42B5A41CC6}"/>
    <dgm:cxn modelId="{1F6434D5-7AA3-4235-B71A-64000CF262EF}" srcId="{46795A3C-4751-4CA6-BA62-4F14AFB29531}" destId="{FF435859-0362-4D0C-89C1-1C4759537A15}" srcOrd="2" destOrd="0" parTransId="{BF4F04F4-739E-46E1-BB72-58EBA3460459}" sibTransId="{B59F16BB-6DF4-4E44-AAEE-1DDE8FD91E5A}"/>
    <dgm:cxn modelId="{A08800DD-BB24-4909-A076-5E2CE33F2A61}" type="presOf" srcId="{6FD1CC8E-D492-4DD4-A05B-048EE8A3D0A6}" destId="{82466EFA-3A55-4C90-B00C-454A893CF852}" srcOrd="0" destOrd="0" presId="urn:microsoft.com/office/officeart/2005/8/layout/chevron2"/>
    <dgm:cxn modelId="{DFACB551-8E21-4F71-B6D1-1BD1DF784E28}" type="presParOf" srcId="{60F9B920-D83C-4691-BFE5-791ED809F1F7}" destId="{0B601936-2B76-45C9-96FD-4042558B6641}" srcOrd="0" destOrd="0" presId="urn:microsoft.com/office/officeart/2005/8/layout/chevron2"/>
    <dgm:cxn modelId="{B237827A-B97D-4B53-AA9F-761DF726EF2A}" type="presParOf" srcId="{0B601936-2B76-45C9-96FD-4042558B6641}" destId="{12F7AE36-1914-47EF-AB20-A1D823914C34}" srcOrd="0" destOrd="0" presId="urn:microsoft.com/office/officeart/2005/8/layout/chevron2"/>
    <dgm:cxn modelId="{00922401-7361-4881-985D-6505FA40F674}" type="presParOf" srcId="{0B601936-2B76-45C9-96FD-4042558B6641}" destId="{F4892EA5-2DF5-4D49-9FF2-80B47B129B77}" srcOrd="1" destOrd="0" presId="urn:microsoft.com/office/officeart/2005/8/layout/chevron2"/>
    <dgm:cxn modelId="{E3FF8516-0A1F-4402-80ED-7C481C3581E4}" type="presParOf" srcId="{60F9B920-D83C-4691-BFE5-791ED809F1F7}" destId="{A516D38C-0E26-41AF-A126-04945CF7B78B}" srcOrd="1" destOrd="0" presId="urn:microsoft.com/office/officeart/2005/8/layout/chevron2"/>
    <dgm:cxn modelId="{0B6A219D-09A5-4C66-8057-EA4325A56620}" type="presParOf" srcId="{60F9B920-D83C-4691-BFE5-791ED809F1F7}" destId="{D3A2C6A1-E146-46C9-AF6C-6C4D6F08621A}" srcOrd="2" destOrd="0" presId="urn:microsoft.com/office/officeart/2005/8/layout/chevron2"/>
    <dgm:cxn modelId="{1905993C-D7C7-46A2-9E7B-9B1BF79428AC}" type="presParOf" srcId="{D3A2C6A1-E146-46C9-AF6C-6C4D6F08621A}" destId="{502BB65D-544A-4611-B4F6-C8A865B53DBD}" srcOrd="0" destOrd="0" presId="urn:microsoft.com/office/officeart/2005/8/layout/chevron2"/>
    <dgm:cxn modelId="{10E68665-95D3-43B7-8D45-51FA1DA8725F}" type="presParOf" srcId="{D3A2C6A1-E146-46C9-AF6C-6C4D6F08621A}" destId="{DE5904A2-0A21-431B-AC74-7809258F2DFA}" srcOrd="1" destOrd="0" presId="urn:microsoft.com/office/officeart/2005/8/layout/chevron2"/>
    <dgm:cxn modelId="{ED05B924-5409-4CF7-8DD5-52F9A0AB8C4F}" type="presParOf" srcId="{60F9B920-D83C-4691-BFE5-791ED809F1F7}" destId="{B8D4E9B2-1553-47FE-B794-ECCA98D51682}" srcOrd="3" destOrd="0" presId="urn:microsoft.com/office/officeart/2005/8/layout/chevron2"/>
    <dgm:cxn modelId="{73DD121A-0225-4305-B781-66F573377835}" type="presParOf" srcId="{60F9B920-D83C-4691-BFE5-791ED809F1F7}" destId="{1E7C8D38-350F-44B3-9D19-E06B61B7B8E6}" srcOrd="4" destOrd="0" presId="urn:microsoft.com/office/officeart/2005/8/layout/chevron2"/>
    <dgm:cxn modelId="{F0959257-5C09-4745-A27F-9F6654886670}" type="presParOf" srcId="{1E7C8D38-350F-44B3-9D19-E06B61B7B8E6}" destId="{85C7E8CB-9BBB-412A-8D98-D0CB55823571}" srcOrd="0" destOrd="0" presId="urn:microsoft.com/office/officeart/2005/8/layout/chevron2"/>
    <dgm:cxn modelId="{14C366B3-1067-4920-B197-C19953533899}" type="presParOf" srcId="{1E7C8D38-350F-44B3-9D19-E06B61B7B8E6}" destId="{82466EFA-3A55-4C90-B00C-454A893CF852}" srcOrd="1" destOrd="0" presId="urn:microsoft.com/office/officeart/2005/8/layout/chevron2"/>
    <dgm:cxn modelId="{24B25D01-34B0-4443-B772-84B70F9AA3AF}" type="presParOf" srcId="{60F9B920-D83C-4691-BFE5-791ED809F1F7}" destId="{9C2AB67F-8B16-4D35-9018-FF4CD301AC63}" srcOrd="5" destOrd="0" presId="urn:microsoft.com/office/officeart/2005/8/layout/chevron2"/>
    <dgm:cxn modelId="{42755D80-456D-4018-94B8-87BA50A13406}" type="presParOf" srcId="{60F9B920-D83C-4691-BFE5-791ED809F1F7}" destId="{EB51EE5A-ACE4-405B-A46E-EA62297DC3C5}" srcOrd="6" destOrd="0" presId="urn:microsoft.com/office/officeart/2005/8/layout/chevron2"/>
    <dgm:cxn modelId="{78A7E7C9-5C75-45BB-AD5E-C1180B3D3C17}" type="presParOf" srcId="{EB51EE5A-ACE4-405B-A46E-EA62297DC3C5}" destId="{EE92F529-1D2C-401A-88DF-C96AB9455131}" srcOrd="0" destOrd="0" presId="urn:microsoft.com/office/officeart/2005/8/layout/chevron2"/>
    <dgm:cxn modelId="{75F6CA93-E7EC-4443-9A6C-63887F7FAD35}" type="presParOf" srcId="{EB51EE5A-ACE4-405B-A46E-EA62297DC3C5}" destId="{4C7DB9BB-B4FC-4019-9B10-992C600476E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A7FD2E-A899-402C-A5F0-A96C8F84F99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BA9CB7BD-DCFB-434F-9584-CCD5F8E72B5F}">
      <dgm:prSet phldrT="[Texto]"/>
      <dgm:spPr/>
      <dgm:t>
        <a:bodyPr/>
        <a:lstStyle/>
        <a:p>
          <a:r>
            <a:rPr lang="es-CO" dirty="0"/>
            <a:t>Ser designado por la Junta Directiva.</a:t>
          </a:r>
        </a:p>
      </dgm:t>
    </dgm:pt>
    <dgm:pt modelId="{5623C1FE-3EDE-465A-BBBF-FBEA329CBA2F}" type="parTrans" cxnId="{7C6B0163-4797-4CDF-B0EC-889488891263}">
      <dgm:prSet/>
      <dgm:spPr/>
      <dgm:t>
        <a:bodyPr/>
        <a:lstStyle/>
        <a:p>
          <a:endParaRPr lang="es-CO"/>
        </a:p>
      </dgm:t>
    </dgm:pt>
    <dgm:pt modelId="{BEF5367A-8ED7-4804-8DDF-BEF87751E2EF}" type="sibTrans" cxnId="{7C6B0163-4797-4CDF-B0EC-889488891263}">
      <dgm:prSet/>
      <dgm:spPr/>
      <dgm:t>
        <a:bodyPr/>
        <a:lstStyle/>
        <a:p>
          <a:endParaRPr lang="es-CO"/>
        </a:p>
      </dgm:t>
    </dgm:pt>
    <dgm:pt modelId="{AFE25C39-B800-4852-B47D-B9857475CEAC}">
      <dgm:prSet phldrT="[Texto]"/>
      <dgm:spPr/>
      <dgm:t>
        <a:bodyPr/>
        <a:lstStyle/>
        <a:p>
          <a:r>
            <a:rPr lang="es-ES" dirty="0"/>
            <a:t>Ser un cargo de alto rango y fácilmente identificable por todos los miembros de CHEMILAB.</a:t>
          </a:r>
          <a:endParaRPr lang="es-CO" dirty="0"/>
        </a:p>
      </dgm:t>
    </dgm:pt>
    <dgm:pt modelId="{40B7C418-3C18-4D6A-8FEE-08BE9623FAB2}" type="parTrans" cxnId="{D3515DE7-C9F3-4C2F-8293-63551B46F777}">
      <dgm:prSet/>
      <dgm:spPr/>
      <dgm:t>
        <a:bodyPr/>
        <a:lstStyle/>
        <a:p>
          <a:endParaRPr lang="es-CO"/>
        </a:p>
      </dgm:t>
    </dgm:pt>
    <dgm:pt modelId="{297ECE05-2F91-4079-8E9B-60D34AA22EB9}" type="sibTrans" cxnId="{D3515DE7-C9F3-4C2F-8293-63551B46F777}">
      <dgm:prSet/>
      <dgm:spPr/>
      <dgm:t>
        <a:bodyPr/>
        <a:lstStyle/>
        <a:p>
          <a:endParaRPr lang="es-CO"/>
        </a:p>
      </dgm:t>
    </dgm:pt>
    <dgm:pt modelId="{713D0543-1318-4B0E-983D-DF931FB1AA06}">
      <dgm:prSet phldrT="[Texto]"/>
      <dgm:spPr/>
      <dgm:t>
        <a:bodyPr/>
        <a:lstStyle/>
        <a:p>
          <a:r>
            <a:rPr lang="es-CO" dirty="0"/>
            <a:t>Tener capacidad decisoria.</a:t>
          </a:r>
        </a:p>
      </dgm:t>
    </dgm:pt>
    <dgm:pt modelId="{2DF23184-7E5C-4377-9C01-70F0FB3D471B}" type="parTrans" cxnId="{A4BAE740-1CC8-4615-A77B-A040287F47B8}">
      <dgm:prSet/>
      <dgm:spPr/>
      <dgm:t>
        <a:bodyPr/>
        <a:lstStyle/>
        <a:p>
          <a:endParaRPr lang="es-CO"/>
        </a:p>
      </dgm:t>
    </dgm:pt>
    <dgm:pt modelId="{FF67EB27-314E-4492-B0AE-78EFC6BD0B90}" type="sibTrans" cxnId="{A4BAE740-1CC8-4615-A77B-A040287F47B8}">
      <dgm:prSet/>
      <dgm:spPr/>
      <dgm:t>
        <a:bodyPr/>
        <a:lstStyle/>
        <a:p>
          <a:endParaRPr lang="es-CO"/>
        </a:p>
      </dgm:t>
    </dgm:pt>
    <dgm:pt modelId="{93CDF2DC-9743-4C51-BCE8-1B574DFADE39}">
      <dgm:prSet phldrT="[Texto]"/>
      <dgm:spPr/>
      <dgm:t>
        <a:bodyPr/>
        <a:lstStyle/>
        <a:p>
          <a:r>
            <a:rPr lang="es-ES" dirty="0"/>
            <a:t>Contar con el apoyo de la alta dirección y con el tiempo necesario para el desarrollo de sus funciones.</a:t>
          </a:r>
          <a:endParaRPr lang="es-CO" dirty="0"/>
        </a:p>
      </dgm:t>
    </dgm:pt>
    <dgm:pt modelId="{CD5B61B1-4877-4817-8CF4-1734C981ED84}" type="parTrans" cxnId="{21DCC1EF-2948-4BEA-8117-02F45F866842}">
      <dgm:prSet/>
      <dgm:spPr/>
      <dgm:t>
        <a:bodyPr/>
        <a:lstStyle/>
        <a:p>
          <a:endParaRPr lang="es-CO"/>
        </a:p>
      </dgm:t>
    </dgm:pt>
    <dgm:pt modelId="{3C701C61-45D2-460F-9DAC-BBDEBB1B7930}" type="sibTrans" cxnId="{21DCC1EF-2948-4BEA-8117-02F45F866842}">
      <dgm:prSet/>
      <dgm:spPr/>
      <dgm:t>
        <a:bodyPr/>
        <a:lstStyle/>
        <a:p>
          <a:endParaRPr lang="es-CO"/>
        </a:p>
      </dgm:t>
    </dgm:pt>
    <dgm:pt modelId="{E71A4784-B504-4510-B8EF-F6C102ACAE54}">
      <dgm:prSet phldrT="[Texto]"/>
      <dgm:spPr/>
      <dgm:t>
        <a:bodyPr/>
        <a:lstStyle/>
        <a:p>
          <a:r>
            <a:rPr lang="es-ES" dirty="0"/>
            <a:t>Contar con la certificación expedida por una entidad registrada ante el Ministerio de Educación al haber realizado el Diplomado, requerida para desarrollar sus funciones.</a:t>
          </a:r>
          <a:endParaRPr lang="es-CO" dirty="0"/>
        </a:p>
      </dgm:t>
    </dgm:pt>
    <dgm:pt modelId="{80360EC8-D7DF-47DF-A8E6-030C55694E0F}" type="parTrans" cxnId="{06172EE4-C03D-4BDE-9671-1C8366CE9B8A}">
      <dgm:prSet/>
      <dgm:spPr/>
      <dgm:t>
        <a:bodyPr/>
        <a:lstStyle/>
        <a:p>
          <a:endParaRPr lang="es-CO"/>
        </a:p>
      </dgm:t>
    </dgm:pt>
    <dgm:pt modelId="{D47294A2-9E0A-4781-8585-C59319C404F6}" type="sibTrans" cxnId="{06172EE4-C03D-4BDE-9671-1C8366CE9B8A}">
      <dgm:prSet/>
      <dgm:spPr/>
      <dgm:t>
        <a:bodyPr/>
        <a:lstStyle/>
        <a:p>
          <a:endParaRPr lang="es-CO"/>
        </a:p>
      </dgm:t>
    </dgm:pt>
    <dgm:pt modelId="{7FB6721E-B4B1-482E-8607-E80CB32AC457}" type="pres">
      <dgm:prSet presAssocID="{40A7FD2E-A899-402C-A5F0-A96C8F84F994}" presName="Name0" presStyleCnt="0">
        <dgm:presLayoutVars>
          <dgm:dir/>
          <dgm:resizeHandles val="exact"/>
        </dgm:presLayoutVars>
      </dgm:prSet>
      <dgm:spPr/>
    </dgm:pt>
    <dgm:pt modelId="{E97F1767-D691-4E16-A75E-643D534B9F57}" type="pres">
      <dgm:prSet presAssocID="{BA9CB7BD-DCFB-434F-9584-CCD5F8E72B5F}" presName="composite" presStyleCnt="0"/>
      <dgm:spPr/>
    </dgm:pt>
    <dgm:pt modelId="{D2CEF75A-74B4-483F-85FB-B454ED6E26F2}" type="pres">
      <dgm:prSet presAssocID="{BA9CB7BD-DCFB-434F-9584-CCD5F8E72B5F}" presName="rect1" presStyleLbl="trAlignAcc1" presStyleIdx="0" presStyleCnt="5">
        <dgm:presLayoutVars>
          <dgm:bulletEnabled val="1"/>
        </dgm:presLayoutVars>
      </dgm:prSet>
      <dgm:spPr/>
    </dgm:pt>
    <dgm:pt modelId="{4928E979-633C-431E-B620-2AF25B1059A2}" type="pres">
      <dgm:prSet presAssocID="{BA9CB7BD-DCFB-434F-9584-CCD5F8E72B5F}" presName="rect2"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pt>
    <dgm:pt modelId="{6FB7519D-97ED-49BB-953C-230C53538694}" type="pres">
      <dgm:prSet presAssocID="{BEF5367A-8ED7-4804-8DDF-BEF87751E2EF}" presName="sibTrans" presStyleCnt="0"/>
      <dgm:spPr/>
    </dgm:pt>
    <dgm:pt modelId="{D52000F1-F887-4335-9AC7-4E37FCFA7C0D}" type="pres">
      <dgm:prSet presAssocID="{AFE25C39-B800-4852-B47D-B9857475CEAC}" presName="composite" presStyleCnt="0"/>
      <dgm:spPr/>
    </dgm:pt>
    <dgm:pt modelId="{42FB09CD-0D75-4D31-BF15-FB3D71A46ED9}" type="pres">
      <dgm:prSet presAssocID="{AFE25C39-B800-4852-B47D-B9857475CEAC}" presName="rect1" presStyleLbl="trAlignAcc1" presStyleIdx="1" presStyleCnt="5">
        <dgm:presLayoutVars>
          <dgm:bulletEnabled val="1"/>
        </dgm:presLayoutVars>
      </dgm:prSet>
      <dgm:spPr/>
    </dgm:pt>
    <dgm:pt modelId="{EC17EB75-E9A9-4865-81D8-98F7F2E7CFF6}" type="pres">
      <dgm:prSet presAssocID="{AFE25C39-B800-4852-B47D-B9857475CEAC}"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2000" r="-62000"/>
          </a:stretch>
        </a:blipFill>
      </dgm:spPr>
    </dgm:pt>
    <dgm:pt modelId="{C69BA265-BA80-46EF-AA92-810E4EDA3FA3}" type="pres">
      <dgm:prSet presAssocID="{297ECE05-2F91-4079-8E9B-60D34AA22EB9}" presName="sibTrans" presStyleCnt="0"/>
      <dgm:spPr/>
    </dgm:pt>
    <dgm:pt modelId="{139146BC-2B0B-46E0-A288-74A03E8B4DB5}" type="pres">
      <dgm:prSet presAssocID="{713D0543-1318-4B0E-983D-DF931FB1AA06}" presName="composite" presStyleCnt="0"/>
      <dgm:spPr/>
    </dgm:pt>
    <dgm:pt modelId="{13FCB36A-4DAB-4A4D-B5E0-ACA6FD58486C}" type="pres">
      <dgm:prSet presAssocID="{713D0543-1318-4B0E-983D-DF931FB1AA06}" presName="rect1" presStyleLbl="trAlignAcc1" presStyleIdx="2" presStyleCnt="5">
        <dgm:presLayoutVars>
          <dgm:bulletEnabled val="1"/>
        </dgm:presLayoutVars>
      </dgm:prSet>
      <dgm:spPr/>
    </dgm:pt>
    <dgm:pt modelId="{E20B0A7F-DC7B-45F4-AB7B-9AEC3E094220}" type="pres">
      <dgm:prSet presAssocID="{713D0543-1318-4B0E-983D-DF931FB1AA06}" presName="rect2"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3000" r="-83000"/>
          </a:stretch>
        </a:blipFill>
      </dgm:spPr>
    </dgm:pt>
    <dgm:pt modelId="{5778E8FF-EAD9-4DD3-A4F1-F871F7C0B8B4}" type="pres">
      <dgm:prSet presAssocID="{FF67EB27-314E-4492-B0AE-78EFC6BD0B90}" presName="sibTrans" presStyleCnt="0"/>
      <dgm:spPr/>
    </dgm:pt>
    <dgm:pt modelId="{2CC1A0F4-1A0A-44EA-87A3-E9205895E18F}" type="pres">
      <dgm:prSet presAssocID="{93CDF2DC-9743-4C51-BCE8-1B574DFADE39}" presName="composite" presStyleCnt="0"/>
      <dgm:spPr/>
    </dgm:pt>
    <dgm:pt modelId="{3F2392F6-7C69-477F-9782-EB1DE21D3FAD}" type="pres">
      <dgm:prSet presAssocID="{93CDF2DC-9743-4C51-BCE8-1B574DFADE39}" presName="rect1" presStyleLbl="trAlignAcc1" presStyleIdx="3" presStyleCnt="5">
        <dgm:presLayoutVars>
          <dgm:bulletEnabled val="1"/>
        </dgm:presLayoutVars>
      </dgm:prSet>
      <dgm:spPr/>
    </dgm:pt>
    <dgm:pt modelId="{BE0F6870-9C28-4E81-8D4A-379E0ACD760C}" type="pres">
      <dgm:prSet presAssocID="{93CDF2DC-9743-4C51-BCE8-1B574DFADE39}"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dgm:spPr>
    </dgm:pt>
    <dgm:pt modelId="{D3ABC193-58D0-47A4-B4A1-CBC8AD690EFE}" type="pres">
      <dgm:prSet presAssocID="{3C701C61-45D2-460F-9DAC-BBDEBB1B7930}" presName="sibTrans" presStyleCnt="0"/>
      <dgm:spPr/>
    </dgm:pt>
    <dgm:pt modelId="{DCEAA256-54B5-40CF-A916-720683942E83}" type="pres">
      <dgm:prSet presAssocID="{E71A4784-B504-4510-B8EF-F6C102ACAE54}" presName="composite" presStyleCnt="0"/>
      <dgm:spPr/>
    </dgm:pt>
    <dgm:pt modelId="{36FBB75B-FD06-4E75-9537-674D0F18BB40}" type="pres">
      <dgm:prSet presAssocID="{E71A4784-B504-4510-B8EF-F6C102ACAE54}" presName="rect1" presStyleLbl="trAlignAcc1" presStyleIdx="4" presStyleCnt="5">
        <dgm:presLayoutVars>
          <dgm:bulletEnabled val="1"/>
        </dgm:presLayoutVars>
      </dgm:prSet>
      <dgm:spPr/>
    </dgm:pt>
    <dgm:pt modelId="{9A5EB88C-711F-4D81-A17F-9DD0FF1687BA}" type="pres">
      <dgm:prSet presAssocID="{E71A4784-B504-4510-B8EF-F6C102ACAE54}" presName="rect2"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47000" r="-47000"/>
          </a:stretch>
        </a:blipFill>
      </dgm:spPr>
    </dgm:pt>
  </dgm:ptLst>
  <dgm:cxnLst>
    <dgm:cxn modelId="{A4BAE740-1CC8-4615-A77B-A040287F47B8}" srcId="{40A7FD2E-A899-402C-A5F0-A96C8F84F994}" destId="{713D0543-1318-4B0E-983D-DF931FB1AA06}" srcOrd="2" destOrd="0" parTransId="{2DF23184-7E5C-4377-9C01-70F0FB3D471B}" sibTransId="{FF67EB27-314E-4492-B0AE-78EFC6BD0B90}"/>
    <dgm:cxn modelId="{7C6B0163-4797-4CDF-B0EC-889488891263}" srcId="{40A7FD2E-A899-402C-A5F0-A96C8F84F994}" destId="{BA9CB7BD-DCFB-434F-9584-CCD5F8E72B5F}" srcOrd="0" destOrd="0" parTransId="{5623C1FE-3EDE-465A-BBBF-FBEA329CBA2F}" sibTransId="{BEF5367A-8ED7-4804-8DDF-BEF87751E2EF}"/>
    <dgm:cxn modelId="{CF5AAB67-F22A-4182-9819-746A66D57ADA}" type="presOf" srcId="{713D0543-1318-4B0E-983D-DF931FB1AA06}" destId="{13FCB36A-4DAB-4A4D-B5E0-ACA6FD58486C}" srcOrd="0" destOrd="0" presId="urn:microsoft.com/office/officeart/2008/layout/PictureStrips"/>
    <dgm:cxn modelId="{1D25F67E-E55E-4D5A-9673-CEBA5FE982F5}" type="presOf" srcId="{40A7FD2E-A899-402C-A5F0-A96C8F84F994}" destId="{7FB6721E-B4B1-482E-8607-E80CB32AC457}" srcOrd="0" destOrd="0" presId="urn:microsoft.com/office/officeart/2008/layout/PictureStrips"/>
    <dgm:cxn modelId="{F140C89E-48D9-4E96-8701-D12C5983377B}" type="presOf" srcId="{AFE25C39-B800-4852-B47D-B9857475CEAC}" destId="{42FB09CD-0D75-4D31-BF15-FB3D71A46ED9}" srcOrd="0" destOrd="0" presId="urn:microsoft.com/office/officeart/2008/layout/PictureStrips"/>
    <dgm:cxn modelId="{D1B532A7-B37B-4FE2-BAFA-17D647E15EC4}" type="presOf" srcId="{93CDF2DC-9743-4C51-BCE8-1B574DFADE39}" destId="{3F2392F6-7C69-477F-9782-EB1DE21D3FAD}" srcOrd="0" destOrd="0" presId="urn:microsoft.com/office/officeart/2008/layout/PictureStrips"/>
    <dgm:cxn modelId="{84F097C6-A198-4AF3-89E1-91361A0FC0EA}" type="presOf" srcId="{E71A4784-B504-4510-B8EF-F6C102ACAE54}" destId="{36FBB75B-FD06-4E75-9537-674D0F18BB40}" srcOrd="0" destOrd="0" presId="urn:microsoft.com/office/officeart/2008/layout/PictureStrips"/>
    <dgm:cxn modelId="{06172EE4-C03D-4BDE-9671-1C8366CE9B8A}" srcId="{40A7FD2E-A899-402C-A5F0-A96C8F84F994}" destId="{E71A4784-B504-4510-B8EF-F6C102ACAE54}" srcOrd="4" destOrd="0" parTransId="{80360EC8-D7DF-47DF-A8E6-030C55694E0F}" sibTransId="{D47294A2-9E0A-4781-8585-C59319C404F6}"/>
    <dgm:cxn modelId="{D3515DE7-C9F3-4C2F-8293-63551B46F777}" srcId="{40A7FD2E-A899-402C-A5F0-A96C8F84F994}" destId="{AFE25C39-B800-4852-B47D-B9857475CEAC}" srcOrd="1" destOrd="0" parTransId="{40B7C418-3C18-4D6A-8FEE-08BE9623FAB2}" sibTransId="{297ECE05-2F91-4079-8E9B-60D34AA22EB9}"/>
    <dgm:cxn modelId="{5CD0F5E8-5749-40B3-9460-8511ED0FD282}" type="presOf" srcId="{BA9CB7BD-DCFB-434F-9584-CCD5F8E72B5F}" destId="{D2CEF75A-74B4-483F-85FB-B454ED6E26F2}" srcOrd="0" destOrd="0" presId="urn:microsoft.com/office/officeart/2008/layout/PictureStrips"/>
    <dgm:cxn modelId="{21DCC1EF-2948-4BEA-8117-02F45F866842}" srcId="{40A7FD2E-A899-402C-A5F0-A96C8F84F994}" destId="{93CDF2DC-9743-4C51-BCE8-1B574DFADE39}" srcOrd="3" destOrd="0" parTransId="{CD5B61B1-4877-4817-8CF4-1734C981ED84}" sibTransId="{3C701C61-45D2-460F-9DAC-BBDEBB1B7930}"/>
    <dgm:cxn modelId="{DAB8083E-3056-40CF-9D94-111987934299}" type="presParOf" srcId="{7FB6721E-B4B1-482E-8607-E80CB32AC457}" destId="{E97F1767-D691-4E16-A75E-643D534B9F57}" srcOrd="0" destOrd="0" presId="urn:microsoft.com/office/officeart/2008/layout/PictureStrips"/>
    <dgm:cxn modelId="{55843EF5-687B-4356-930F-CDE531C902E5}" type="presParOf" srcId="{E97F1767-D691-4E16-A75E-643D534B9F57}" destId="{D2CEF75A-74B4-483F-85FB-B454ED6E26F2}" srcOrd="0" destOrd="0" presId="urn:microsoft.com/office/officeart/2008/layout/PictureStrips"/>
    <dgm:cxn modelId="{4F738070-BA00-4F8F-AFDA-79353C64F2DF}" type="presParOf" srcId="{E97F1767-D691-4E16-A75E-643D534B9F57}" destId="{4928E979-633C-431E-B620-2AF25B1059A2}" srcOrd="1" destOrd="0" presId="urn:microsoft.com/office/officeart/2008/layout/PictureStrips"/>
    <dgm:cxn modelId="{0DCE483A-E77B-4A5C-AC16-EE9AEC648F85}" type="presParOf" srcId="{7FB6721E-B4B1-482E-8607-E80CB32AC457}" destId="{6FB7519D-97ED-49BB-953C-230C53538694}" srcOrd="1" destOrd="0" presId="urn:microsoft.com/office/officeart/2008/layout/PictureStrips"/>
    <dgm:cxn modelId="{DE744A9F-A622-4F25-8EE6-76694F0C963E}" type="presParOf" srcId="{7FB6721E-B4B1-482E-8607-E80CB32AC457}" destId="{D52000F1-F887-4335-9AC7-4E37FCFA7C0D}" srcOrd="2" destOrd="0" presId="urn:microsoft.com/office/officeart/2008/layout/PictureStrips"/>
    <dgm:cxn modelId="{31F75FB3-1A45-4954-8D86-DD6A9AC70621}" type="presParOf" srcId="{D52000F1-F887-4335-9AC7-4E37FCFA7C0D}" destId="{42FB09CD-0D75-4D31-BF15-FB3D71A46ED9}" srcOrd="0" destOrd="0" presId="urn:microsoft.com/office/officeart/2008/layout/PictureStrips"/>
    <dgm:cxn modelId="{FDD26481-D796-466A-92A9-7738F8CB30B6}" type="presParOf" srcId="{D52000F1-F887-4335-9AC7-4E37FCFA7C0D}" destId="{EC17EB75-E9A9-4865-81D8-98F7F2E7CFF6}" srcOrd="1" destOrd="0" presId="urn:microsoft.com/office/officeart/2008/layout/PictureStrips"/>
    <dgm:cxn modelId="{D69DB57E-9D05-4F4F-BEE7-15361B56A898}" type="presParOf" srcId="{7FB6721E-B4B1-482E-8607-E80CB32AC457}" destId="{C69BA265-BA80-46EF-AA92-810E4EDA3FA3}" srcOrd="3" destOrd="0" presId="urn:microsoft.com/office/officeart/2008/layout/PictureStrips"/>
    <dgm:cxn modelId="{F7661320-FF7B-4C5F-B4B9-267825994FDF}" type="presParOf" srcId="{7FB6721E-B4B1-482E-8607-E80CB32AC457}" destId="{139146BC-2B0B-46E0-A288-74A03E8B4DB5}" srcOrd="4" destOrd="0" presId="urn:microsoft.com/office/officeart/2008/layout/PictureStrips"/>
    <dgm:cxn modelId="{CA5BFCD4-7264-4E3E-9876-EA00CDDE8C07}" type="presParOf" srcId="{139146BC-2B0B-46E0-A288-74A03E8B4DB5}" destId="{13FCB36A-4DAB-4A4D-B5E0-ACA6FD58486C}" srcOrd="0" destOrd="0" presId="urn:microsoft.com/office/officeart/2008/layout/PictureStrips"/>
    <dgm:cxn modelId="{EBA821A6-10B1-4784-9CA1-12ECC6E9C4F3}" type="presParOf" srcId="{139146BC-2B0B-46E0-A288-74A03E8B4DB5}" destId="{E20B0A7F-DC7B-45F4-AB7B-9AEC3E094220}" srcOrd="1" destOrd="0" presId="urn:microsoft.com/office/officeart/2008/layout/PictureStrips"/>
    <dgm:cxn modelId="{E1B4CBCD-8ACD-4D0E-83F3-D7DF68E30039}" type="presParOf" srcId="{7FB6721E-B4B1-482E-8607-E80CB32AC457}" destId="{5778E8FF-EAD9-4DD3-A4F1-F871F7C0B8B4}" srcOrd="5" destOrd="0" presId="urn:microsoft.com/office/officeart/2008/layout/PictureStrips"/>
    <dgm:cxn modelId="{88AB56AF-DBFF-4817-A71F-C70CB7817ABC}" type="presParOf" srcId="{7FB6721E-B4B1-482E-8607-E80CB32AC457}" destId="{2CC1A0F4-1A0A-44EA-87A3-E9205895E18F}" srcOrd="6" destOrd="0" presId="urn:microsoft.com/office/officeart/2008/layout/PictureStrips"/>
    <dgm:cxn modelId="{CE129330-4BD1-45B4-A6A9-3B5FCBBB27D3}" type="presParOf" srcId="{2CC1A0F4-1A0A-44EA-87A3-E9205895E18F}" destId="{3F2392F6-7C69-477F-9782-EB1DE21D3FAD}" srcOrd="0" destOrd="0" presId="urn:microsoft.com/office/officeart/2008/layout/PictureStrips"/>
    <dgm:cxn modelId="{97970F1C-6C42-4A19-A47A-FD4D55ECDD5D}" type="presParOf" srcId="{2CC1A0F4-1A0A-44EA-87A3-E9205895E18F}" destId="{BE0F6870-9C28-4E81-8D4A-379E0ACD760C}" srcOrd="1" destOrd="0" presId="urn:microsoft.com/office/officeart/2008/layout/PictureStrips"/>
    <dgm:cxn modelId="{7BFABB3E-C71C-48D9-AC85-D19A107A25C3}" type="presParOf" srcId="{7FB6721E-B4B1-482E-8607-E80CB32AC457}" destId="{D3ABC193-58D0-47A4-B4A1-CBC8AD690EFE}" srcOrd="7" destOrd="0" presId="urn:microsoft.com/office/officeart/2008/layout/PictureStrips"/>
    <dgm:cxn modelId="{EA722032-C64D-49D2-B7E7-3E43E6561EEB}" type="presParOf" srcId="{7FB6721E-B4B1-482E-8607-E80CB32AC457}" destId="{DCEAA256-54B5-40CF-A916-720683942E83}" srcOrd="8" destOrd="0" presId="urn:microsoft.com/office/officeart/2008/layout/PictureStrips"/>
    <dgm:cxn modelId="{844A1A78-1CF1-4AEE-92E9-6EB4F80A8D14}" type="presParOf" srcId="{DCEAA256-54B5-40CF-A916-720683942E83}" destId="{36FBB75B-FD06-4E75-9537-674D0F18BB40}" srcOrd="0" destOrd="0" presId="urn:microsoft.com/office/officeart/2008/layout/PictureStrips"/>
    <dgm:cxn modelId="{D1484F8E-452B-43FD-9EBB-DE12641A93A4}" type="presParOf" srcId="{DCEAA256-54B5-40CF-A916-720683942E83}" destId="{9A5EB88C-711F-4D81-A17F-9DD0FF1687BA}"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8E3FD7-97AA-4AB0-ADEB-5AD745623D8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CO"/>
        </a:p>
      </dgm:t>
    </dgm:pt>
    <dgm:pt modelId="{18A6BA40-FC85-485C-BF8B-D2B77F33BA9A}">
      <dgm:prSet phldrT="[Texto]" custT="1"/>
      <dgm:spPr>
        <a:solidFill>
          <a:srgbClr val="FFC000">
            <a:alpha val="50000"/>
          </a:srgbClr>
        </a:solidFill>
      </dgm:spPr>
      <dgm:t>
        <a:bodyPr/>
        <a:lstStyle/>
        <a:p>
          <a:r>
            <a:rPr lang="es-MX" sz="2800" b="1" dirty="0">
              <a:latin typeface="Algerian" panose="04020705040A02060702" pitchFamily="82" charset="0"/>
            </a:rPr>
            <a:t>GIR </a:t>
          </a:r>
          <a:endParaRPr lang="es-CO" sz="2800" b="1" dirty="0">
            <a:latin typeface="Algerian" panose="04020705040A02060702" pitchFamily="82" charset="0"/>
          </a:endParaRPr>
        </a:p>
      </dgm:t>
    </dgm:pt>
    <dgm:pt modelId="{1DC2E774-72A8-4A1E-B11A-590F6E6D5851}" type="parTrans" cxnId="{01E3AAC2-AEEE-4B6B-AEE2-26454D218B1D}">
      <dgm:prSet/>
      <dgm:spPr/>
      <dgm:t>
        <a:bodyPr/>
        <a:lstStyle/>
        <a:p>
          <a:endParaRPr lang="es-CO"/>
        </a:p>
      </dgm:t>
    </dgm:pt>
    <dgm:pt modelId="{CD4ABC73-A24E-4A6C-9718-84D8A8CCE664}" type="sibTrans" cxnId="{01E3AAC2-AEEE-4B6B-AEE2-26454D218B1D}">
      <dgm:prSet/>
      <dgm:spPr/>
      <dgm:t>
        <a:bodyPr/>
        <a:lstStyle/>
        <a:p>
          <a:endParaRPr lang="es-CO"/>
        </a:p>
      </dgm:t>
    </dgm:pt>
    <dgm:pt modelId="{C30C39A3-C8E8-4800-91F9-CC843F3925B4}">
      <dgm:prSet phldrT="[Texto]" custT="1"/>
      <dgm:spPr/>
      <dgm:t>
        <a:bodyPr/>
        <a:lstStyle/>
        <a:p>
          <a:r>
            <a:rPr lang="es-MX" sz="2800" b="1" dirty="0" err="1">
              <a:latin typeface="Algerian" panose="04020705040A02060702" pitchFamily="82" charset="0"/>
            </a:rPr>
            <a:t>LAFT</a:t>
          </a:r>
          <a:r>
            <a:rPr lang="es-MX" sz="4200" dirty="0"/>
            <a:t> </a:t>
          </a:r>
          <a:endParaRPr lang="es-CO" sz="4200" dirty="0"/>
        </a:p>
      </dgm:t>
    </dgm:pt>
    <dgm:pt modelId="{49ACB479-E2ED-4ABD-A425-44DAFD18CEF2}" type="parTrans" cxnId="{F2969441-5FA4-4DCC-A8D2-DF85C0DCA45B}">
      <dgm:prSet/>
      <dgm:spPr/>
      <dgm:t>
        <a:bodyPr/>
        <a:lstStyle/>
        <a:p>
          <a:endParaRPr lang="es-CO"/>
        </a:p>
      </dgm:t>
    </dgm:pt>
    <dgm:pt modelId="{6531C819-9E4E-4932-8E94-AA17E48A1B7B}" type="sibTrans" cxnId="{F2969441-5FA4-4DCC-A8D2-DF85C0DCA45B}">
      <dgm:prSet/>
      <dgm:spPr/>
      <dgm:t>
        <a:bodyPr/>
        <a:lstStyle/>
        <a:p>
          <a:endParaRPr lang="es-CO"/>
        </a:p>
      </dgm:t>
    </dgm:pt>
    <dgm:pt modelId="{F8F4C93E-42ED-4220-B755-0682DC077C65}">
      <dgm:prSet phldrT="[Texto]" custT="1"/>
      <dgm:spPr>
        <a:solidFill>
          <a:srgbClr val="92D050">
            <a:alpha val="50000"/>
          </a:srgbClr>
        </a:solidFill>
      </dgm:spPr>
      <dgm:t>
        <a:bodyPr/>
        <a:lstStyle/>
        <a:p>
          <a:r>
            <a:rPr lang="es-MX" sz="2800" b="1" dirty="0" err="1">
              <a:latin typeface="Algerian" panose="04020705040A02060702" pitchFamily="82" charset="0"/>
            </a:rPr>
            <a:t>FCS</a:t>
          </a:r>
          <a:r>
            <a:rPr lang="es-MX" sz="2800" b="1" dirty="0">
              <a:latin typeface="Algerian" panose="04020705040A02060702" pitchFamily="82" charset="0"/>
            </a:rPr>
            <a:t>  / </a:t>
          </a:r>
          <a:r>
            <a:rPr lang="es-MX" sz="2800" b="1" dirty="0" err="1">
              <a:latin typeface="Algerian" panose="04020705040A02060702" pitchFamily="82" charset="0"/>
            </a:rPr>
            <a:t>ST</a:t>
          </a:r>
          <a:endParaRPr lang="es-CO" sz="2800" b="1" dirty="0">
            <a:latin typeface="Algerian" panose="04020705040A02060702" pitchFamily="82" charset="0"/>
          </a:endParaRPr>
        </a:p>
      </dgm:t>
    </dgm:pt>
    <dgm:pt modelId="{C53AA5BC-7BA6-4977-A412-7A46E7B674F1}" type="parTrans" cxnId="{3A9CEC0C-62A8-446F-BAF6-9663F82F7076}">
      <dgm:prSet/>
      <dgm:spPr/>
      <dgm:t>
        <a:bodyPr/>
        <a:lstStyle/>
        <a:p>
          <a:endParaRPr lang="es-CO"/>
        </a:p>
      </dgm:t>
    </dgm:pt>
    <dgm:pt modelId="{3DD29365-7F18-4139-AEF8-E7A8A782AC65}" type="sibTrans" cxnId="{3A9CEC0C-62A8-446F-BAF6-9663F82F7076}">
      <dgm:prSet/>
      <dgm:spPr/>
      <dgm:t>
        <a:bodyPr/>
        <a:lstStyle/>
        <a:p>
          <a:endParaRPr lang="es-CO"/>
        </a:p>
      </dgm:t>
    </dgm:pt>
    <dgm:pt modelId="{9BFF3425-B5CB-499F-A160-9C53D294F567}">
      <dgm:prSet phldrT="[Texto]" custT="1"/>
      <dgm:spPr>
        <a:solidFill>
          <a:srgbClr val="FFC000">
            <a:alpha val="50000"/>
          </a:srgbClr>
        </a:solidFill>
      </dgm:spPr>
      <dgm:t>
        <a:bodyPr/>
        <a:lstStyle/>
        <a:p>
          <a:r>
            <a:rPr lang="es-MX" sz="2800" b="1" dirty="0">
              <a:latin typeface="Algerian" panose="04020705040A02060702" pitchFamily="82" charset="0"/>
            </a:rPr>
            <a:t>T y CI</a:t>
          </a:r>
          <a:endParaRPr lang="es-CO" sz="2800" b="1" dirty="0">
            <a:latin typeface="Algerian" panose="04020705040A02060702" pitchFamily="82" charset="0"/>
          </a:endParaRPr>
        </a:p>
      </dgm:t>
    </dgm:pt>
    <dgm:pt modelId="{5F8E1B25-7B45-4D2F-8C72-E6438AEE2AB7}" type="parTrans" cxnId="{0F34B289-9197-42F6-913E-FE7D41A8B523}">
      <dgm:prSet/>
      <dgm:spPr/>
      <dgm:t>
        <a:bodyPr/>
        <a:lstStyle/>
        <a:p>
          <a:endParaRPr lang="es-CO"/>
        </a:p>
      </dgm:t>
    </dgm:pt>
    <dgm:pt modelId="{C1DB2CE9-65FF-4B99-A29C-6C34431D1861}" type="sibTrans" cxnId="{0F34B289-9197-42F6-913E-FE7D41A8B523}">
      <dgm:prSet/>
      <dgm:spPr/>
      <dgm:t>
        <a:bodyPr/>
        <a:lstStyle/>
        <a:p>
          <a:endParaRPr lang="es-CO"/>
        </a:p>
      </dgm:t>
    </dgm:pt>
    <dgm:pt modelId="{BE824D76-9607-4612-BF0D-A3186BD3629B}">
      <dgm:prSet custT="1"/>
      <dgm:spPr>
        <a:solidFill>
          <a:srgbClr val="D14229">
            <a:alpha val="50000"/>
          </a:srgbClr>
        </a:solidFill>
      </dgm:spPr>
      <dgm:t>
        <a:bodyPr/>
        <a:lstStyle/>
        <a:p>
          <a:r>
            <a:rPr lang="es-MX" sz="2800" b="1" dirty="0">
              <a:latin typeface="Algerian" panose="04020705040A02060702" pitchFamily="82" charset="0"/>
            </a:rPr>
            <a:t>GE</a:t>
          </a:r>
          <a:r>
            <a:rPr lang="es-MX" sz="2800" b="1" dirty="0"/>
            <a:t> </a:t>
          </a:r>
          <a:endParaRPr lang="es-CO" sz="2800" b="1" dirty="0"/>
        </a:p>
      </dgm:t>
    </dgm:pt>
    <dgm:pt modelId="{1798BC00-8D3D-4670-B73B-E95529604C39}" type="parTrans" cxnId="{1A582537-E7E4-4084-B34E-BB94D1D8206B}">
      <dgm:prSet/>
      <dgm:spPr/>
      <dgm:t>
        <a:bodyPr/>
        <a:lstStyle/>
        <a:p>
          <a:endParaRPr lang="es-CO"/>
        </a:p>
      </dgm:t>
    </dgm:pt>
    <dgm:pt modelId="{249EFE34-29EF-42A4-B0B1-C91B477A9997}" type="sibTrans" cxnId="{1A582537-E7E4-4084-B34E-BB94D1D8206B}">
      <dgm:prSet/>
      <dgm:spPr/>
      <dgm:t>
        <a:bodyPr/>
        <a:lstStyle/>
        <a:p>
          <a:endParaRPr lang="es-CO"/>
        </a:p>
      </dgm:t>
    </dgm:pt>
    <dgm:pt modelId="{BF60D72F-A68B-45D2-B3CE-8369EC9687D6}">
      <dgm:prSet custT="1"/>
      <dgm:spPr>
        <a:solidFill>
          <a:schemeClr val="accent6">
            <a:lumMod val="40000"/>
            <a:lumOff val="60000"/>
            <a:alpha val="50000"/>
          </a:schemeClr>
        </a:solidFill>
      </dgm:spPr>
      <dgm:t>
        <a:bodyPr/>
        <a:lstStyle/>
        <a:p>
          <a:r>
            <a:rPr lang="es-MX" sz="2800" b="1" dirty="0">
              <a:latin typeface="Algerian" panose="04020705040A02060702" pitchFamily="82" charset="0"/>
            </a:rPr>
            <a:t>LE</a:t>
          </a:r>
          <a:r>
            <a:rPr lang="es-MX" sz="6500" baseline="0" dirty="0"/>
            <a:t> </a:t>
          </a:r>
          <a:endParaRPr lang="es-CO" sz="6500" dirty="0"/>
        </a:p>
      </dgm:t>
    </dgm:pt>
    <dgm:pt modelId="{5A347BB6-FBEB-4E09-8928-0DD684F9BE93}" type="parTrans" cxnId="{787A3BB6-114E-4EE8-9AA2-C941A3408C01}">
      <dgm:prSet/>
      <dgm:spPr/>
      <dgm:t>
        <a:bodyPr/>
        <a:lstStyle/>
        <a:p>
          <a:endParaRPr lang="es-CO"/>
        </a:p>
      </dgm:t>
    </dgm:pt>
    <dgm:pt modelId="{09BEE70E-A1F5-4CA0-8DEE-5B5E1C9EFE95}" type="sibTrans" cxnId="{787A3BB6-114E-4EE8-9AA2-C941A3408C01}">
      <dgm:prSet/>
      <dgm:spPr/>
      <dgm:t>
        <a:bodyPr/>
        <a:lstStyle/>
        <a:p>
          <a:endParaRPr lang="es-CO"/>
        </a:p>
      </dgm:t>
    </dgm:pt>
    <dgm:pt modelId="{77F500F9-40BC-439B-800B-65208C6F1E6A}" type="pres">
      <dgm:prSet presAssocID="{258E3FD7-97AA-4AB0-ADEB-5AD745623D8B}" presName="Name0" presStyleCnt="0">
        <dgm:presLayoutVars>
          <dgm:dir/>
          <dgm:resizeHandles val="exact"/>
        </dgm:presLayoutVars>
      </dgm:prSet>
      <dgm:spPr/>
    </dgm:pt>
    <dgm:pt modelId="{57141A71-7E92-4AC6-AAF8-3963150F06FC}" type="pres">
      <dgm:prSet presAssocID="{18A6BA40-FC85-485C-BF8B-D2B77F33BA9A}" presName="Name5" presStyleLbl="vennNode1" presStyleIdx="0" presStyleCnt="6" custScaleX="111826">
        <dgm:presLayoutVars>
          <dgm:bulletEnabled val="1"/>
        </dgm:presLayoutVars>
      </dgm:prSet>
      <dgm:spPr/>
    </dgm:pt>
    <dgm:pt modelId="{DB2FF973-7177-4466-876A-1F83EAB99D00}" type="pres">
      <dgm:prSet presAssocID="{CD4ABC73-A24E-4A6C-9718-84D8A8CCE664}" presName="space" presStyleCnt="0"/>
      <dgm:spPr/>
    </dgm:pt>
    <dgm:pt modelId="{692FF02F-E26A-471D-9577-1826A0C2D78A}" type="pres">
      <dgm:prSet presAssocID="{C30C39A3-C8E8-4800-91F9-CC843F3925B4}" presName="Name5" presStyleLbl="vennNode1" presStyleIdx="1" presStyleCnt="6" custLinFactNeighborX="-75312" custLinFactNeighborY="701">
        <dgm:presLayoutVars>
          <dgm:bulletEnabled val="1"/>
        </dgm:presLayoutVars>
      </dgm:prSet>
      <dgm:spPr/>
    </dgm:pt>
    <dgm:pt modelId="{0F74295D-3C92-40B4-A9EC-215301E69EFB}" type="pres">
      <dgm:prSet presAssocID="{6531C819-9E4E-4932-8E94-AA17E48A1B7B}" presName="space" presStyleCnt="0"/>
      <dgm:spPr/>
    </dgm:pt>
    <dgm:pt modelId="{6C79BBF0-50A8-4439-A55E-9E181853379D}" type="pres">
      <dgm:prSet presAssocID="{F8F4C93E-42ED-4220-B755-0682DC077C65}" presName="Name5" presStyleLbl="vennNode1" presStyleIdx="2" presStyleCnt="6" custLinFactNeighborX="-64595" custLinFactNeighborY="701">
        <dgm:presLayoutVars>
          <dgm:bulletEnabled val="1"/>
        </dgm:presLayoutVars>
      </dgm:prSet>
      <dgm:spPr/>
    </dgm:pt>
    <dgm:pt modelId="{EBC40231-C24F-4A1F-AE53-AE35255038F6}" type="pres">
      <dgm:prSet presAssocID="{3DD29365-7F18-4139-AEF8-E7A8A782AC65}" presName="space" presStyleCnt="0"/>
      <dgm:spPr/>
    </dgm:pt>
    <dgm:pt modelId="{9C8FF645-8902-404A-88E0-810867BE419F}" type="pres">
      <dgm:prSet presAssocID="{BF60D72F-A68B-45D2-B3CE-8369EC9687D6}" presName="Name5" presStyleLbl="vennNode1" presStyleIdx="3" presStyleCnt="6" custLinFactNeighborX="-61205" custLinFactNeighborY="-4795">
        <dgm:presLayoutVars>
          <dgm:bulletEnabled val="1"/>
        </dgm:presLayoutVars>
      </dgm:prSet>
      <dgm:spPr/>
    </dgm:pt>
    <dgm:pt modelId="{DFE9815C-F09D-41E9-B222-66CC7F60ACEA}" type="pres">
      <dgm:prSet presAssocID="{09BEE70E-A1F5-4CA0-8DEE-5B5E1C9EFE95}" presName="space" presStyleCnt="0"/>
      <dgm:spPr/>
    </dgm:pt>
    <dgm:pt modelId="{4E8C6420-AF87-49AD-A183-62A48673E19F}" type="pres">
      <dgm:prSet presAssocID="{BE824D76-9607-4612-BF0D-A3186BD3629B}" presName="Name5" presStyleLbl="vennNode1" presStyleIdx="4" presStyleCnt="6" custLinFactNeighborX="-67691" custLinFactNeighborY="-4145">
        <dgm:presLayoutVars>
          <dgm:bulletEnabled val="1"/>
        </dgm:presLayoutVars>
      </dgm:prSet>
      <dgm:spPr/>
    </dgm:pt>
    <dgm:pt modelId="{6E183E7D-A44E-4BD3-8F76-B0657BA8EA2B}" type="pres">
      <dgm:prSet presAssocID="{249EFE34-29EF-42A4-B0B1-C91B477A9997}" presName="space" presStyleCnt="0"/>
      <dgm:spPr/>
    </dgm:pt>
    <dgm:pt modelId="{3F15F2CC-5250-43C7-99C4-D183ABC10C74}" type="pres">
      <dgm:prSet presAssocID="{9BFF3425-B5CB-499F-A160-9C53D294F567}" presName="Name5" presStyleLbl="vennNode1" presStyleIdx="5" presStyleCnt="6" custScaleX="94878" custScaleY="95892" custLinFactNeighborX="-89103" custLinFactNeighborY="-4795">
        <dgm:presLayoutVars>
          <dgm:bulletEnabled val="1"/>
        </dgm:presLayoutVars>
      </dgm:prSet>
      <dgm:spPr/>
    </dgm:pt>
  </dgm:ptLst>
  <dgm:cxnLst>
    <dgm:cxn modelId="{3A9CEC0C-62A8-446F-BAF6-9663F82F7076}" srcId="{258E3FD7-97AA-4AB0-ADEB-5AD745623D8B}" destId="{F8F4C93E-42ED-4220-B755-0682DC077C65}" srcOrd="2" destOrd="0" parTransId="{C53AA5BC-7BA6-4977-A412-7A46E7B674F1}" sibTransId="{3DD29365-7F18-4139-AEF8-E7A8A782AC65}"/>
    <dgm:cxn modelId="{9FFB2526-0AA8-428E-999D-CDA8E5D51F74}" type="presOf" srcId="{BE824D76-9607-4612-BF0D-A3186BD3629B}" destId="{4E8C6420-AF87-49AD-A183-62A48673E19F}" srcOrd="0" destOrd="0" presId="urn:microsoft.com/office/officeart/2005/8/layout/venn3"/>
    <dgm:cxn modelId="{1A582537-E7E4-4084-B34E-BB94D1D8206B}" srcId="{258E3FD7-97AA-4AB0-ADEB-5AD745623D8B}" destId="{BE824D76-9607-4612-BF0D-A3186BD3629B}" srcOrd="4" destOrd="0" parTransId="{1798BC00-8D3D-4670-B73B-E95529604C39}" sibTransId="{249EFE34-29EF-42A4-B0B1-C91B477A9997}"/>
    <dgm:cxn modelId="{0A4D3340-8DDA-4F58-B1E2-9D3D3D7208C9}" type="presOf" srcId="{258E3FD7-97AA-4AB0-ADEB-5AD745623D8B}" destId="{77F500F9-40BC-439B-800B-65208C6F1E6A}" srcOrd="0" destOrd="0" presId="urn:microsoft.com/office/officeart/2005/8/layout/venn3"/>
    <dgm:cxn modelId="{F2969441-5FA4-4DCC-A8D2-DF85C0DCA45B}" srcId="{258E3FD7-97AA-4AB0-ADEB-5AD745623D8B}" destId="{C30C39A3-C8E8-4800-91F9-CC843F3925B4}" srcOrd="1" destOrd="0" parTransId="{49ACB479-E2ED-4ABD-A425-44DAFD18CEF2}" sibTransId="{6531C819-9E4E-4932-8E94-AA17E48A1B7B}"/>
    <dgm:cxn modelId="{18730F44-153F-4F96-97B3-6FB3B1143CB1}" type="presOf" srcId="{C30C39A3-C8E8-4800-91F9-CC843F3925B4}" destId="{692FF02F-E26A-471D-9577-1826A0C2D78A}" srcOrd="0" destOrd="0" presId="urn:microsoft.com/office/officeart/2005/8/layout/venn3"/>
    <dgm:cxn modelId="{36F8E04A-AEB2-43F9-BC1D-0B9187C0E479}" type="presOf" srcId="{18A6BA40-FC85-485C-BF8B-D2B77F33BA9A}" destId="{57141A71-7E92-4AC6-AAF8-3963150F06FC}" srcOrd="0" destOrd="0" presId="urn:microsoft.com/office/officeart/2005/8/layout/venn3"/>
    <dgm:cxn modelId="{F04ACA7E-B0EA-4D30-9F0B-6463E0E8A78F}" type="presOf" srcId="{F8F4C93E-42ED-4220-B755-0682DC077C65}" destId="{6C79BBF0-50A8-4439-A55E-9E181853379D}" srcOrd="0" destOrd="0" presId="urn:microsoft.com/office/officeart/2005/8/layout/venn3"/>
    <dgm:cxn modelId="{0F34B289-9197-42F6-913E-FE7D41A8B523}" srcId="{258E3FD7-97AA-4AB0-ADEB-5AD745623D8B}" destId="{9BFF3425-B5CB-499F-A160-9C53D294F567}" srcOrd="5" destOrd="0" parTransId="{5F8E1B25-7B45-4D2F-8C72-E6438AEE2AB7}" sibTransId="{C1DB2CE9-65FF-4B99-A29C-6C34431D1861}"/>
    <dgm:cxn modelId="{787A3BB6-114E-4EE8-9AA2-C941A3408C01}" srcId="{258E3FD7-97AA-4AB0-ADEB-5AD745623D8B}" destId="{BF60D72F-A68B-45D2-B3CE-8369EC9687D6}" srcOrd="3" destOrd="0" parTransId="{5A347BB6-FBEB-4E09-8928-0DD684F9BE93}" sibTransId="{09BEE70E-A1F5-4CA0-8DEE-5B5E1C9EFE95}"/>
    <dgm:cxn modelId="{01E3AAC2-AEEE-4B6B-AEE2-26454D218B1D}" srcId="{258E3FD7-97AA-4AB0-ADEB-5AD745623D8B}" destId="{18A6BA40-FC85-485C-BF8B-D2B77F33BA9A}" srcOrd="0" destOrd="0" parTransId="{1DC2E774-72A8-4A1E-B11A-590F6E6D5851}" sibTransId="{CD4ABC73-A24E-4A6C-9718-84D8A8CCE664}"/>
    <dgm:cxn modelId="{B79C1BE4-BDA7-4E73-948A-934F558E6FA5}" type="presOf" srcId="{9BFF3425-B5CB-499F-A160-9C53D294F567}" destId="{3F15F2CC-5250-43C7-99C4-D183ABC10C74}" srcOrd="0" destOrd="0" presId="urn:microsoft.com/office/officeart/2005/8/layout/venn3"/>
    <dgm:cxn modelId="{1B9E58F2-B788-4E4F-B48B-9D646E4E20AE}" type="presOf" srcId="{BF60D72F-A68B-45D2-B3CE-8369EC9687D6}" destId="{9C8FF645-8902-404A-88E0-810867BE419F}" srcOrd="0" destOrd="0" presId="urn:microsoft.com/office/officeart/2005/8/layout/venn3"/>
    <dgm:cxn modelId="{B9C8AB70-EA9B-40BC-8371-B73137A0501C}" type="presParOf" srcId="{77F500F9-40BC-439B-800B-65208C6F1E6A}" destId="{57141A71-7E92-4AC6-AAF8-3963150F06FC}" srcOrd="0" destOrd="0" presId="urn:microsoft.com/office/officeart/2005/8/layout/venn3"/>
    <dgm:cxn modelId="{7C4E4FB1-4BFA-4326-A0FF-FEBFB471F407}" type="presParOf" srcId="{77F500F9-40BC-439B-800B-65208C6F1E6A}" destId="{DB2FF973-7177-4466-876A-1F83EAB99D00}" srcOrd="1" destOrd="0" presId="urn:microsoft.com/office/officeart/2005/8/layout/venn3"/>
    <dgm:cxn modelId="{B38F4865-147F-456F-A48E-6CA7064F089F}" type="presParOf" srcId="{77F500F9-40BC-439B-800B-65208C6F1E6A}" destId="{692FF02F-E26A-471D-9577-1826A0C2D78A}" srcOrd="2" destOrd="0" presId="urn:microsoft.com/office/officeart/2005/8/layout/venn3"/>
    <dgm:cxn modelId="{C8A6100D-279B-4AC1-90B1-163766C18159}" type="presParOf" srcId="{77F500F9-40BC-439B-800B-65208C6F1E6A}" destId="{0F74295D-3C92-40B4-A9EC-215301E69EFB}" srcOrd="3" destOrd="0" presId="urn:microsoft.com/office/officeart/2005/8/layout/venn3"/>
    <dgm:cxn modelId="{8647EB67-3E64-4A70-B2D6-6DC15209B03A}" type="presParOf" srcId="{77F500F9-40BC-439B-800B-65208C6F1E6A}" destId="{6C79BBF0-50A8-4439-A55E-9E181853379D}" srcOrd="4" destOrd="0" presId="urn:microsoft.com/office/officeart/2005/8/layout/venn3"/>
    <dgm:cxn modelId="{69ADA603-40FC-4C6F-B648-B1DE7187D20D}" type="presParOf" srcId="{77F500F9-40BC-439B-800B-65208C6F1E6A}" destId="{EBC40231-C24F-4A1F-AE53-AE35255038F6}" srcOrd="5" destOrd="0" presId="urn:microsoft.com/office/officeart/2005/8/layout/venn3"/>
    <dgm:cxn modelId="{0FDE00B9-50BA-43D7-85C5-99BDCBA55016}" type="presParOf" srcId="{77F500F9-40BC-439B-800B-65208C6F1E6A}" destId="{9C8FF645-8902-404A-88E0-810867BE419F}" srcOrd="6" destOrd="0" presId="urn:microsoft.com/office/officeart/2005/8/layout/venn3"/>
    <dgm:cxn modelId="{B35D6283-1473-430F-BAE1-ADE7DB3A5A8A}" type="presParOf" srcId="{77F500F9-40BC-439B-800B-65208C6F1E6A}" destId="{DFE9815C-F09D-41E9-B222-66CC7F60ACEA}" srcOrd="7" destOrd="0" presId="urn:microsoft.com/office/officeart/2005/8/layout/venn3"/>
    <dgm:cxn modelId="{2EDB5EE5-816D-46A3-9180-A2FF71372BD0}" type="presParOf" srcId="{77F500F9-40BC-439B-800B-65208C6F1E6A}" destId="{4E8C6420-AF87-49AD-A183-62A48673E19F}" srcOrd="8" destOrd="0" presId="urn:microsoft.com/office/officeart/2005/8/layout/venn3"/>
    <dgm:cxn modelId="{B1283B3C-59A1-4BFD-A688-76991727A43A}" type="presParOf" srcId="{77F500F9-40BC-439B-800B-65208C6F1E6A}" destId="{6E183E7D-A44E-4BD3-8F76-B0657BA8EA2B}" srcOrd="9" destOrd="0" presId="urn:microsoft.com/office/officeart/2005/8/layout/venn3"/>
    <dgm:cxn modelId="{07FA98A3-68AB-41BA-91D9-482F2DAC43AA}" type="presParOf" srcId="{77F500F9-40BC-439B-800B-65208C6F1E6A}" destId="{3F15F2CC-5250-43C7-99C4-D183ABC10C74}"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30E84-DCB7-4BC2-84C0-E66ECAD397A9}">
      <dsp:nvSpPr>
        <dsp:cNvPr id="0" name=""/>
        <dsp:cNvSpPr/>
      </dsp:nvSpPr>
      <dsp:spPr>
        <a:xfrm>
          <a:off x="0" y="210284"/>
          <a:ext cx="2888052" cy="11552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t>Colocación</a:t>
          </a:r>
        </a:p>
      </dsp:txBody>
      <dsp:txXfrm>
        <a:off x="0" y="210284"/>
        <a:ext cx="2888052" cy="1155220"/>
      </dsp:txXfrm>
    </dsp:sp>
    <dsp:sp modelId="{E07F50EB-DD0D-4645-A73F-B214565E82CC}">
      <dsp:nvSpPr>
        <dsp:cNvPr id="0" name=""/>
        <dsp:cNvSpPr/>
      </dsp:nvSpPr>
      <dsp:spPr>
        <a:xfrm>
          <a:off x="2962" y="1426050"/>
          <a:ext cx="2888052"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CO" sz="1800" kern="1200" dirty="0"/>
            <a:t>Consiste en deshacerse materialmente del dinero en metálico generado por el delito precedente, introduciéndolo en los sistemas financieros y no financieros legales.</a:t>
          </a:r>
        </a:p>
      </dsp:txBody>
      <dsp:txXfrm>
        <a:off x="2962" y="1426050"/>
        <a:ext cx="2888052" cy="2944012"/>
      </dsp:txXfrm>
    </dsp:sp>
    <dsp:sp modelId="{49E35D07-73E5-490A-B666-1F6BC812F6A3}">
      <dsp:nvSpPr>
        <dsp:cNvPr id="0" name=""/>
        <dsp:cNvSpPr/>
      </dsp:nvSpPr>
      <dsp:spPr>
        <a:xfrm>
          <a:off x="3295341" y="270829"/>
          <a:ext cx="2888052" cy="11552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t>Estratificación</a:t>
          </a:r>
        </a:p>
      </dsp:txBody>
      <dsp:txXfrm>
        <a:off x="3295341" y="270829"/>
        <a:ext cx="2888052" cy="1155220"/>
      </dsp:txXfrm>
    </dsp:sp>
    <dsp:sp modelId="{F9F5CA7A-C7F7-470D-BD40-ECE28625FFBD}">
      <dsp:nvSpPr>
        <dsp:cNvPr id="0" name=""/>
        <dsp:cNvSpPr/>
      </dsp:nvSpPr>
      <dsp:spPr>
        <a:xfrm>
          <a:off x="3295341" y="1426050"/>
          <a:ext cx="2888052"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a:lnSpc>
              <a:spcPct val="90000"/>
            </a:lnSpc>
            <a:spcBef>
              <a:spcPct val="0"/>
            </a:spcBef>
            <a:spcAft>
              <a:spcPct val="15000"/>
            </a:spcAft>
            <a:buChar char="•"/>
          </a:pPr>
          <a:r>
            <a:rPr lang="es-CO" sz="1200" kern="1200" dirty="0"/>
            <a:t>Esta segunda etapa se dirige a cortar el vínculo entre esas ganancias y el ilícito que les dio origen, eliminando su identificación con quien lleva adelante el lavado de dinero y dificultando las auditorías. Esto se concreta mediante la realización de múltiples transacciones que, como si fueran capas, se van amontonando unas sobre otras a fin de dificultar el descubrimiento del verdadero origen de los fondos. Una vez que estas dos etapas han sido concretadas exitosamente, resulta virtualmente imposible, en principio, vincular el dinero ilícito con su verdadero propietario.</a:t>
          </a:r>
        </a:p>
      </dsp:txBody>
      <dsp:txXfrm>
        <a:off x="3295341" y="1426050"/>
        <a:ext cx="2888052" cy="2944012"/>
      </dsp:txXfrm>
    </dsp:sp>
    <dsp:sp modelId="{2D95903A-7C7A-4A87-8642-1CBCBA309ECC}">
      <dsp:nvSpPr>
        <dsp:cNvPr id="0" name=""/>
        <dsp:cNvSpPr/>
      </dsp:nvSpPr>
      <dsp:spPr>
        <a:xfrm>
          <a:off x="6587720" y="270829"/>
          <a:ext cx="2888052" cy="11552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t>Integración</a:t>
          </a:r>
        </a:p>
      </dsp:txBody>
      <dsp:txXfrm>
        <a:off x="6587720" y="270829"/>
        <a:ext cx="2888052" cy="1155220"/>
      </dsp:txXfrm>
    </dsp:sp>
    <dsp:sp modelId="{25CF06AD-46C7-42F2-AB78-2D091A3980C8}">
      <dsp:nvSpPr>
        <dsp:cNvPr id="0" name=""/>
        <dsp:cNvSpPr/>
      </dsp:nvSpPr>
      <dsp:spPr>
        <a:xfrm>
          <a:off x="6587720" y="1426050"/>
          <a:ext cx="2888052"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Para que el proceso de lavado se complete es necesario que pueda proporcionarse una explicación aparentemente legítima para la existencia de estos bienes, de modo tal que su propietario pueda gozar libremente de ellos. Esa es la finalidad de los sistemas utilizados en esta última etapa, que permiten introducir los productos blanqueados en la economía de manera que aparezcan como inversiones normales, créditos o reinversiones de ahorros.</a:t>
          </a:r>
        </a:p>
      </dsp:txBody>
      <dsp:txXfrm>
        <a:off x="6587720" y="1426050"/>
        <a:ext cx="2888052" cy="294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0569A-BF7B-4E53-B138-8603C1166F95}">
      <dsp:nvSpPr>
        <dsp:cNvPr id="0" name=""/>
        <dsp:cNvSpPr/>
      </dsp:nvSpPr>
      <dsp:spPr>
        <a:xfrm>
          <a:off x="0" y="267462"/>
          <a:ext cx="2615045" cy="156902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Rounded MT Bold" pitchFamily="34" charset="0"/>
            </a:rPr>
            <a:t>Grupo EGMONT 1995 (Bélgica)</a:t>
          </a:r>
        </a:p>
      </dsp:txBody>
      <dsp:txXfrm>
        <a:off x="0" y="267462"/>
        <a:ext cx="2615045" cy="1569027"/>
      </dsp:txXfrm>
    </dsp:sp>
    <dsp:sp modelId="{0EA01593-669D-4330-8BCE-5BF623EABFEB}">
      <dsp:nvSpPr>
        <dsp:cNvPr id="0" name=""/>
        <dsp:cNvSpPr/>
      </dsp:nvSpPr>
      <dsp:spPr>
        <a:xfrm>
          <a:off x="2876550" y="267462"/>
          <a:ext cx="2615045" cy="1569027"/>
        </a:xfrm>
        <a:prstGeom prst="rect">
          <a:avLst/>
        </a:prstGeom>
        <a:solidFill>
          <a:schemeClr val="accent2">
            <a:hueOff val="936304"/>
            <a:satOff val="-1168"/>
            <a:lumOff val="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Rounded MT Bold" pitchFamily="34" charset="0"/>
            </a:rPr>
            <a:t>GAFISUD Grupo de Acción Financiera de Sudamérica -2000</a:t>
          </a:r>
        </a:p>
      </dsp:txBody>
      <dsp:txXfrm>
        <a:off x="2876550" y="267462"/>
        <a:ext cx="2615045" cy="1569027"/>
      </dsp:txXfrm>
    </dsp:sp>
    <dsp:sp modelId="{DD446F92-06E8-4503-8074-AED7B0067C03}">
      <dsp:nvSpPr>
        <dsp:cNvPr id="0" name=""/>
        <dsp:cNvSpPr/>
      </dsp:nvSpPr>
      <dsp:spPr>
        <a:xfrm>
          <a:off x="5753100" y="267462"/>
          <a:ext cx="2615045" cy="1569027"/>
        </a:xfrm>
        <a:prstGeom prst="rect">
          <a:avLst/>
        </a:prstGeom>
        <a:solidFill>
          <a:schemeClr val="accent2">
            <a:hueOff val="1872608"/>
            <a:satOff val="-2336"/>
            <a:lumOff val="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Rounded MT Bold" pitchFamily="34" charset="0"/>
            </a:rPr>
            <a:t>GAFIC El Grupo de Acción Financiera del Caribe, establecido como resultado de una serie de reuniones convocadas en Aruba en mayo de 1990 y en Jamaica en noviembre de 1992.</a:t>
          </a:r>
        </a:p>
      </dsp:txBody>
      <dsp:txXfrm>
        <a:off x="5753100" y="267462"/>
        <a:ext cx="2615045" cy="1569027"/>
      </dsp:txXfrm>
    </dsp:sp>
    <dsp:sp modelId="{2E6AF67E-F71E-4176-9901-7E9A90D8F09F}">
      <dsp:nvSpPr>
        <dsp:cNvPr id="0" name=""/>
        <dsp:cNvSpPr/>
      </dsp:nvSpPr>
      <dsp:spPr>
        <a:xfrm>
          <a:off x="0" y="2097994"/>
          <a:ext cx="2615045" cy="1569027"/>
        </a:xfrm>
        <a:prstGeom prst="rect">
          <a:avLst/>
        </a:prstGeom>
        <a:solidFill>
          <a:schemeClr val="accent2">
            <a:hueOff val="2808911"/>
            <a:satOff val="-3503"/>
            <a:lumOff val="8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Rounded MT Bold" pitchFamily="34" charset="0"/>
            </a:rPr>
            <a:t>CTDE Comité contra el Terrorismo – Resolución 1373 de 2001</a:t>
          </a:r>
        </a:p>
      </dsp:txBody>
      <dsp:txXfrm>
        <a:off x="0" y="2097994"/>
        <a:ext cx="2615045" cy="1569027"/>
      </dsp:txXfrm>
    </dsp:sp>
    <dsp:sp modelId="{5CFC26BB-2E21-40B5-8DC4-2FAD59E6CDFB}">
      <dsp:nvSpPr>
        <dsp:cNvPr id="0" name=""/>
        <dsp:cNvSpPr/>
      </dsp:nvSpPr>
      <dsp:spPr>
        <a:xfrm>
          <a:off x="2876550" y="2097994"/>
          <a:ext cx="2615045" cy="1569027"/>
        </a:xfrm>
        <a:prstGeom prst="rect">
          <a:avLst/>
        </a:prstGeom>
        <a:solidFill>
          <a:schemeClr val="accent2">
            <a:hueOff val="3745215"/>
            <a:satOff val="-4671"/>
            <a:lumOff val="10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Rounded MT Bold" pitchFamily="34" charset="0"/>
            </a:rPr>
            <a:t>UNODC Oficina de Naciones Unidas contra la Droga y el Delito. </a:t>
          </a:r>
        </a:p>
        <a:p>
          <a:pPr marL="0" lvl="0" indent="0" algn="ctr" defTabSz="622300">
            <a:lnSpc>
              <a:spcPct val="90000"/>
            </a:lnSpc>
            <a:spcBef>
              <a:spcPct val="0"/>
            </a:spcBef>
            <a:spcAft>
              <a:spcPct val="35000"/>
            </a:spcAft>
            <a:buNone/>
          </a:pPr>
          <a:r>
            <a:rPr lang="es-CO" sz="1400" kern="1200" dirty="0">
              <a:latin typeface="Arial Rounded MT Bold" pitchFamily="34" charset="0"/>
            </a:rPr>
            <a:t>CICAD Comisión Interamericana para el Control del Abuso de Drogas.</a:t>
          </a:r>
        </a:p>
      </dsp:txBody>
      <dsp:txXfrm>
        <a:off x="2876550" y="2097994"/>
        <a:ext cx="2615045" cy="1569027"/>
      </dsp:txXfrm>
    </dsp:sp>
    <dsp:sp modelId="{B85BF169-14E8-4F42-A60E-5E4B96FB5611}">
      <dsp:nvSpPr>
        <dsp:cNvPr id="0" name=""/>
        <dsp:cNvSpPr/>
      </dsp:nvSpPr>
      <dsp:spPr>
        <a:xfrm>
          <a:off x="5753100" y="2097994"/>
          <a:ext cx="2615045" cy="1569027"/>
        </a:xfrm>
        <a:prstGeom prst="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Rounded MT Bold" pitchFamily="34" charset="0"/>
            </a:rPr>
            <a:t>CCICLA Comisión de Coordinación Interinstitucional Contra Lavado de Activos 1995</a:t>
          </a:r>
        </a:p>
      </dsp:txBody>
      <dsp:txXfrm>
        <a:off x="5753100" y="2097994"/>
        <a:ext cx="2615045" cy="1569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7AE36-1914-47EF-AB20-A1D823914C34}">
      <dsp:nvSpPr>
        <dsp:cNvPr id="0" name=""/>
        <dsp:cNvSpPr/>
      </dsp:nvSpPr>
      <dsp:spPr>
        <a:xfrm rot="5400000">
          <a:off x="-180999" y="212765"/>
          <a:ext cx="1206666" cy="84466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1</a:t>
          </a:r>
        </a:p>
      </dsp:txBody>
      <dsp:txXfrm rot="-5400000">
        <a:off x="1" y="454098"/>
        <a:ext cx="844666" cy="362000"/>
      </dsp:txXfrm>
    </dsp:sp>
    <dsp:sp modelId="{F4892EA5-2DF5-4D49-9FF2-80B47B129B77}">
      <dsp:nvSpPr>
        <dsp:cNvPr id="0" name=""/>
        <dsp:cNvSpPr/>
      </dsp:nvSpPr>
      <dsp:spPr>
        <a:xfrm rot="5400000">
          <a:off x="4144966" y="-3298025"/>
          <a:ext cx="784333" cy="738493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kern="1200" dirty="0"/>
            <a:t>RIESGO REPUTACIONAL: Definido como la capacidad de que el nombre y la imagen corporativa de la entidad sea menoscabada.</a:t>
          </a:r>
        </a:p>
      </dsp:txBody>
      <dsp:txXfrm rot="-5400000">
        <a:off x="844666" y="40563"/>
        <a:ext cx="7346645" cy="707757"/>
      </dsp:txXfrm>
    </dsp:sp>
    <dsp:sp modelId="{502BB65D-544A-4611-B4F6-C8A865B53DBD}">
      <dsp:nvSpPr>
        <dsp:cNvPr id="0" name=""/>
        <dsp:cNvSpPr/>
      </dsp:nvSpPr>
      <dsp:spPr>
        <a:xfrm rot="5400000">
          <a:off x="-180999" y="1242681"/>
          <a:ext cx="1206666" cy="844666"/>
        </a:xfrm>
        <a:prstGeom prst="chevron">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2</a:t>
          </a:r>
        </a:p>
      </dsp:txBody>
      <dsp:txXfrm rot="-5400000">
        <a:off x="1" y="1484014"/>
        <a:ext cx="844666" cy="362000"/>
      </dsp:txXfrm>
    </dsp:sp>
    <dsp:sp modelId="{DE5904A2-0A21-431B-AC74-7809258F2DFA}">
      <dsp:nvSpPr>
        <dsp:cNvPr id="0" name=""/>
        <dsp:cNvSpPr/>
      </dsp:nvSpPr>
      <dsp:spPr>
        <a:xfrm rot="5400000">
          <a:off x="4144966" y="-2238618"/>
          <a:ext cx="784333" cy="7384933"/>
        </a:xfrm>
        <a:prstGeom prst="round2Same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kern="1200" dirty="0"/>
            <a:t>RIESGO LEGAL: Entendido como la posibilidad de que la entidad sea sancionada o condenada al pago de indemnizaciones.</a:t>
          </a:r>
        </a:p>
      </dsp:txBody>
      <dsp:txXfrm rot="-5400000">
        <a:off x="844666" y="1099970"/>
        <a:ext cx="7346645" cy="707757"/>
      </dsp:txXfrm>
    </dsp:sp>
    <dsp:sp modelId="{85C7E8CB-9BBB-412A-8D98-D0CB55823571}">
      <dsp:nvSpPr>
        <dsp:cNvPr id="0" name=""/>
        <dsp:cNvSpPr/>
      </dsp:nvSpPr>
      <dsp:spPr>
        <a:xfrm rot="5400000">
          <a:off x="-180999" y="2302088"/>
          <a:ext cx="1206666" cy="844666"/>
        </a:xfrm>
        <a:prstGeom prst="chevron">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3</a:t>
          </a:r>
        </a:p>
      </dsp:txBody>
      <dsp:txXfrm rot="-5400000">
        <a:off x="1" y="2543421"/>
        <a:ext cx="844666" cy="362000"/>
      </dsp:txXfrm>
    </dsp:sp>
    <dsp:sp modelId="{82466EFA-3A55-4C90-B00C-454A893CF852}">
      <dsp:nvSpPr>
        <dsp:cNvPr id="0" name=""/>
        <dsp:cNvSpPr/>
      </dsp:nvSpPr>
      <dsp:spPr>
        <a:xfrm rot="5400000">
          <a:off x="4144966" y="-1179211"/>
          <a:ext cx="784333" cy="7384933"/>
        </a:xfrm>
        <a:prstGeom prst="round2Same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kern="1200" dirty="0"/>
            <a:t>RIESGO OPERATIVO: Es posibilidad de pérdidas económicas a causa de fallas humanas, técnicas o procedimentales</a:t>
          </a:r>
        </a:p>
      </dsp:txBody>
      <dsp:txXfrm rot="-5400000">
        <a:off x="844666" y="2159377"/>
        <a:ext cx="7346645" cy="707757"/>
      </dsp:txXfrm>
    </dsp:sp>
    <dsp:sp modelId="{EE92F529-1D2C-401A-88DF-C96AB9455131}">
      <dsp:nvSpPr>
        <dsp:cNvPr id="0" name=""/>
        <dsp:cNvSpPr/>
      </dsp:nvSpPr>
      <dsp:spPr>
        <a:xfrm rot="5400000">
          <a:off x="-180999" y="3361495"/>
          <a:ext cx="1206666" cy="844666"/>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4</a:t>
          </a:r>
        </a:p>
      </dsp:txBody>
      <dsp:txXfrm rot="-5400000">
        <a:off x="1" y="3602828"/>
        <a:ext cx="844666" cy="362000"/>
      </dsp:txXfrm>
    </dsp:sp>
    <dsp:sp modelId="{4C7DB9BB-B4FC-4019-9B10-992C600476E1}">
      <dsp:nvSpPr>
        <dsp:cNvPr id="0" name=""/>
        <dsp:cNvSpPr/>
      </dsp:nvSpPr>
      <dsp:spPr>
        <a:xfrm rot="5400000">
          <a:off x="4144966" y="-119804"/>
          <a:ext cx="784333" cy="7384933"/>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kern="1200" dirty="0"/>
            <a:t>RIESGO DE CONTAGIO: Es la posibilidad de que la entidad pueda sufrir una afectación reputacional, legal o económica a causa de la acción propia de una empresa relacionada o asociada a ella.</a:t>
          </a:r>
        </a:p>
      </dsp:txBody>
      <dsp:txXfrm rot="-5400000">
        <a:off x="844666" y="3218784"/>
        <a:ext cx="7346645" cy="707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EF75A-74B4-483F-85FB-B454ED6E26F2}">
      <dsp:nvSpPr>
        <dsp:cNvPr id="0" name=""/>
        <dsp:cNvSpPr/>
      </dsp:nvSpPr>
      <dsp:spPr>
        <a:xfrm>
          <a:off x="324750" y="271734"/>
          <a:ext cx="4131945" cy="129123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4595"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t>Ser designado por la Junta Directiva.</a:t>
          </a:r>
        </a:p>
      </dsp:txBody>
      <dsp:txXfrm>
        <a:off x="324750" y="271734"/>
        <a:ext cx="4131945" cy="1291232"/>
      </dsp:txXfrm>
    </dsp:sp>
    <dsp:sp modelId="{4928E979-633C-431E-B620-2AF25B1059A2}">
      <dsp:nvSpPr>
        <dsp:cNvPr id="0" name=""/>
        <dsp:cNvSpPr/>
      </dsp:nvSpPr>
      <dsp:spPr>
        <a:xfrm>
          <a:off x="152586" y="85223"/>
          <a:ext cx="903862" cy="135579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B09CD-0D75-4D31-BF15-FB3D71A46ED9}">
      <dsp:nvSpPr>
        <dsp:cNvPr id="0" name=""/>
        <dsp:cNvSpPr/>
      </dsp:nvSpPr>
      <dsp:spPr>
        <a:xfrm>
          <a:off x="4859468" y="271734"/>
          <a:ext cx="4131945" cy="129123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45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Ser un cargo de alto rango y fácilmente identificable por todos los miembros de CHEMILAB.</a:t>
          </a:r>
          <a:endParaRPr lang="es-CO" sz="1600" kern="1200" dirty="0"/>
        </a:p>
      </dsp:txBody>
      <dsp:txXfrm>
        <a:off x="4859468" y="271734"/>
        <a:ext cx="4131945" cy="1291232"/>
      </dsp:txXfrm>
    </dsp:sp>
    <dsp:sp modelId="{EC17EB75-E9A9-4865-81D8-98F7F2E7CFF6}">
      <dsp:nvSpPr>
        <dsp:cNvPr id="0" name=""/>
        <dsp:cNvSpPr/>
      </dsp:nvSpPr>
      <dsp:spPr>
        <a:xfrm>
          <a:off x="4687304" y="85223"/>
          <a:ext cx="903862" cy="135579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CB36A-4DAB-4A4D-B5E0-ACA6FD58486C}">
      <dsp:nvSpPr>
        <dsp:cNvPr id="0" name=""/>
        <dsp:cNvSpPr/>
      </dsp:nvSpPr>
      <dsp:spPr>
        <a:xfrm>
          <a:off x="324750" y="1897253"/>
          <a:ext cx="4131945" cy="129123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4595"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t>Tener capacidad decisoria.</a:t>
          </a:r>
        </a:p>
      </dsp:txBody>
      <dsp:txXfrm>
        <a:off x="324750" y="1897253"/>
        <a:ext cx="4131945" cy="1291232"/>
      </dsp:txXfrm>
    </dsp:sp>
    <dsp:sp modelId="{E20B0A7F-DC7B-45F4-AB7B-9AEC3E094220}">
      <dsp:nvSpPr>
        <dsp:cNvPr id="0" name=""/>
        <dsp:cNvSpPr/>
      </dsp:nvSpPr>
      <dsp:spPr>
        <a:xfrm>
          <a:off x="152586" y="1710741"/>
          <a:ext cx="903862" cy="13557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392F6-7C69-477F-9782-EB1DE21D3FAD}">
      <dsp:nvSpPr>
        <dsp:cNvPr id="0" name=""/>
        <dsp:cNvSpPr/>
      </dsp:nvSpPr>
      <dsp:spPr>
        <a:xfrm>
          <a:off x="4859468" y="1897253"/>
          <a:ext cx="4131945" cy="129123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45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Contar con el apoyo de la alta dirección y con el tiempo necesario para el desarrollo de sus funciones.</a:t>
          </a:r>
          <a:endParaRPr lang="es-CO" sz="1600" kern="1200" dirty="0"/>
        </a:p>
      </dsp:txBody>
      <dsp:txXfrm>
        <a:off x="4859468" y="1897253"/>
        <a:ext cx="4131945" cy="1291232"/>
      </dsp:txXfrm>
    </dsp:sp>
    <dsp:sp modelId="{BE0F6870-9C28-4E81-8D4A-379E0ACD760C}">
      <dsp:nvSpPr>
        <dsp:cNvPr id="0" name=""/>
        <dsp:cNvSpPr/>
      </dsp:nvSpPr>
      <dsp:spPr>
        <a:xfrm>
          <a:off x="4687304" y="1710741"/>
          <a:ext cx="903862" cy="135579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BB75B-FD06-4E75-9537-674D0F18BB40}">
      <dsp:nvSpPr>
        <dsp:cNvPr id="0" name=""/>
        <dsp:cNvSpPr/>
      </dsp:nvSpPr>
      <dsp:spPr>
        <a:xfrm>
          <a:off x="2592109" y="3522771"/>
          <a:ext cx="4131945" cy="129123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45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Contar con la certificación expedida por una entidad registrada ante el Ministerio de Educación al haber realizado el Diplomado, requerida para desarrollar sus funciones.</a:t>
          </a:r>
          <a:endParaRPr lang="es-CO" sz="1600" kern="1200" dirty="0"/>
        </a:p>
      </dsp:txBody>
      <dsp:txXfrm>
        <a:off x="2592109" y="3522771"/>
        <a:ext cx="4131945" cy="1291232"/>
      </dsp:txXfrm>
    </dsp:sp>
    <dsp:sp modelId="{9A5EB88C-711F-4D81-A17F-9DD0FF1687BA}">
      <dsp:nvSpPr>
        <dsp:cNvPr id="0" name=""/>
        <dsp:cNvSpPr/>
      </dsp:nvSpPr>
      <dsp:spPr>
        <a:xfrm>
          <a:off x="2419945" y="3336260"/>
          <a:ext cx="903862" cy="135579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7000" r="-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41A71-7E92-4AC6-AAF8-3963150F06FC}">
      <dsp:nvSpPr>
        <dsp:cNvPr id="0" name=""/>
        <dsp:cNvSpPr/>
      </dsp:nvSpPr>
      <dsp:spPr>
        <a:xfrm>
          <a:off x="2520" y="1650420"/>
          <a:ext cx="2486671" cy="2223697"/>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77" tIns="35560" rIns="122377" bIns="3556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Algerian" panose="04020705040A02060702" pitchFamily="82" charset="0"/>
            </a:rPr>
            <a:t>GIR </a:t>
          </a:r>
          <a:endParaRPr lang="es-CO" sz="2800" b="1" kern="1200" dirty="0">
            <a:latin typeface="Algerian" panose="04020705040A02060702" pitchFamily="82" charset="0"/>
          </a:endParaRPr>
        </a:p>
      </dsp:txBody>
      <dsp:txXfrm>
        <a:off x="366685" y="1976073"/>
        <a:ext cx="1758341" cy="1572391"/>
      </dsp:txXfrm>
    </dsp:sp>
    <dsp:sp modelId="{692FF02F-E26A-471D-9577-1826A0C2D78A}">
      <dsp:nvSpPr>
        <dsp:cNvPr id="0" name=""/>
        <dsp:cNvSpPr/>
      </dsp:nvSpPr>
      <dsp:spPr>
        <a:xfrm>
          <a:off x="1709510" y="1666008"/>
          <a:ext cx="2223697" cy="22236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77" tIns="35560" rIns="122377" bIns="35560" numCol="1" spcCol="1270" anchor="ctr" anchorCtr="0">
          <a:noAutofit/>
        </a:bodyPr>
        <a:lstStyle/>
        <a:p>
          <a:pPr marL="0" lvl="0" indent="0" algn="ctr" defTabSz="1244600">
            <a:lnSpc>
              <a:spcPct val="90000"/>
            </a:lnSpc>
            <a:spcBef>
              <a:spcPct val="0"/>
            </a:spcBef>
            <a:spcAft>
              <a:spcPct val="35000"/>
            </a:spcAft>
            <a:buNone/>
          </a:pPr>
          <a:r>
            <a:rPr lang="es-MX" sz="2800" b="1" kern="1200" dirty="0" err="1">
              <a:latin typeface="Algerian" panose="04020705040A02060702" pitchFamily="82" charset="0"/>
            </a:rPr>
            <a:t>LAFT</a:t>
          </a:r>
          <a:r>
            <a:rPr lang="es-MX" sz="4200" kern="1200" dirty="0"/>
            <a:t> </a:t>
          </a:r>
          <a:endParaRPr lang="es-CO" sz="4200" kern="1200" dirty="0"/>
        </a:p>
      </dsp:txBody>
      <dsp:txXfrm>
        <a:off x="2035163" y="1991661"/>
        <a:ext cx="1572391" cy="1572391"/>
      </dsp:txXfrm>
    </dsp:sp>
    <dsp:sp modelId="{6C79BBF0-50A8-4439-A55E-9E181853379D}">
      <dsp:nvSpPr>
        <dsp:cNvPr id="0" name=""/>
        <dsp:cNvSpPr/>
      </dsp:nvSpPr>
      <dsp:spPr>
        <a:xfrm>
          <a:off x="3536131" y="1666008"/>
          <a:ext cx="2223697" cy="2223697"/>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77" tIns="35560" rIns="122377" bIns="35560" numCol="1" spcCol="1270" anchor="ctr" anchorCtr="0">
          <a:noAutofit/>
        </a:bodyPr>
        <a:lstStyle/>
        <a:p>
          <a:pPr marL="0" lvl="0" indent="0" algn="ctr" defTabSz="1244600">
            <a:lnSpc>
              <a:spcPct val="90000"/>
            </a:lnSpc>
            <a:spcBef>
              <a:spcPct val="0"/>
            </a:spcBef>
            <a:spcAft>
              <a:spcPct val="35000"/>
            </a:spcAft>
            <a:buNone/>
          </a:pPr>
          <a:r>
            <a:rPr lang="es-MX" sz="2800" b="1" kern="1200" dirty="0" err="1">
              <a:latin typeface="Algerian" panose="04020705040A02060702" pitchFamily="82" charset="0"/>
            </a:rPr>
            <a:t>FCS</a:t>
          </a:r>
          <a:r>
            <a:rPr lang="es-MX" sz="2800" b="1" kern="1200" dirty="0">
              <a:latin typeface="Algerian" panose="04020705040A02060702" pitchFamily="82" charset="0"/>
            </a:rPr>
            <a:t>  / </a:t>
          </a:r>
          <a:r>
            <a:rPr lang="es-MX" sz="2800" b="1" kern="1200" dirty="0" err="1">
              <a:latin typeface="Algerian" panose="04020705040A02060702" pitchFamily="82" charset="0"/>
            </a:rPr>
            <a:t>ST</a:t>
          </a:r>
          <a:endParaRPr lang="es-CO" sz="2800" b="1" kern="1200" dirty="0">
            <a:latin typeface="Algerian" panose="04020705040A02060702" pitchFamily="82" charset="0"/>
          </a:endParaRPr>
        </a:p>
      </dsp:txBody>
      <dsp:txXfrm>
        <a:off x="3861784" y="1991661"/>
        <a:ext cx="1572391" cy="1572391"/>
      </dsp:txXfrm>
    </dsp:sp>
    <dsp:sp modelId="{9C8FF645-8902-404A-88E0-810867BE419F}">
      <dsp:nvSpPr>
        <dsp:cNvPr id="0" name=""/>
        <dsp:cNvSpPr/>
      </dsp:nvSpPr>
      <dsp:spPr>
        <a:xfrm>
          <a:off x="5330165" y="1543794"/>
          <a:ext cx="2223697" cy="2223697"/>
        </a:xfrm>
        <a:prstGeom prst="ellipse">
          <a:avLst/>
        </a:prstGeom>
        <a:solidFill>
          <a:schemeClr val="accent6">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77" tIns="35560" rIns="122377" bIns="3556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Algerian" panose="04020705040A02060702" pitchFamily="82" charset="0"/>
            </a:rPr>
            <a:t>LE</a:t>
          </a:r>
          <a:r>
            <a:rPr lang="es-MX" sz="6500" kern="1200" baseline="0" dirty="0"/>
            <a:t> </a:t>
          </a:r>
          <a:endParaRPr lang="es-CO" sz="6500" kern="1200" dirty="0"/>
        </a:p>
      </dsp:txBody>
      <dsp:txXfrm>
        <a:off x="5655818" y="1869447"/>
        <a:ext cx="1572391" cy="1572391"/>
      </dsp:txXfrm>
    </dsp:sp>
    <dsp:sp modelId="{4E8C6420-AF87-49AD-A183-62A48673E19F}">
      <dsp:nvSpPr>
        <dsp:cNvPr id="0" name=""/>
        <dsp:cNvSpPr/>
      </dsp:nvSpPr>
      <dsp:spPr>
        <a:xfrm>
          <a:off x="7080277" y="1558248"/>
          <a:ext cx="2223697" cy="2223697"/>
        </a:xfrm>
        <a:prstGeom prst="ellipse">
          <a:avLst/>
        </a:prstGeom>
        <a:solidFill>
          <a:srgbClr val="D1422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77" tIns="35560" rIns="122377" bIns="3556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Algerian" panose="04020705040A02060702" pitchFamily="82" charset="0"/>
            </a:rPr>
            <a:t>GE</a:t>
          </a:r>
          <a:r>
            <a:rPr lang="es-MX" sz="2800" b="1" kern="1200" dirty="0"/>
            <a:t> </a:t>
          </a:r>
          <a:endParaRPr lang="es-CO" sz="2800" b="1" kern="1200" dirty="0"/>
        </a:p>
      </dsp:txBody>
      <dsp:txXfrm>
        <a:off x="7405930" y="1883901"/>
        <a:ext cx="1572391" cy="1572391"/>
      </dsp:txXfrm>
    </dsp:sp>
    <dsp:sp modelId="{3F15F2CC-5250-43C7-99C4-D183ABC10C74}">
      <dsp:nvSpPr>
        <dsp:cNvPr id="0" name=""/>
        <dsp:cNvSpPr/>
      </dsp:nvSpPr>
      <dsp:spPr>
        <a:xfrm>
          <a:off x="8764007" y="1589468"/>
          <a:ext cx="2109799" cy="2132347"/>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77" tIns="35560" rIns="122377" bIns="3556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Algerian" panose="04020705040A02060702" pitchFamily="82" charset="0"/>
            </a:rPr>
            <a:t>T y CI</a:t>
          </a:r>
          <a:endParaRPr lang="es-CO" sz="2800" b="1" kern="1200" dirty="0">
            <a:latin typeface="Algerian" panose="04020705040A02060702" pitchFamily="82" charset="0"/>
          </a:endParaRPr>
        </a:p>
      </dsp:txBody>
      <dsp:txXfrm>
        <a:off x="9072980" y="1901743"/>
        <a:ext cx="1491853" cy="150779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B917906-F731-6F4C-BEC1-FCC5E690F14E}" type="datetimeFigureOut">
              <a:rPr lang="es-ES" smtClean="0"/>
              <a:t>16/10/2023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27250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917906-F731-6F4C-BEC1-FCC5E690F14E}" type="datetimeFigureOut">
              <a:rPr lang="es-ES" smtClean="0"/>
              <a:t>16/10/2023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275788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917906-F731-6F4C-BEC1-FCC5E690F14E}" type="datetimeFigureOut">
              <a:rPr lang="es-ES" smtClean="0"/>
              <a:t>16/10/2023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113998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7"/>
          </a:xfrm>
          <a:prstGeom prst="rect">
            <a:avLst/>
          </a:prstGeom>
        </p:spPr>
      </p:pic>
      <p:sp>
        <p:nvSpPr>
          <p:cNvPr id="17" name="bg object 17"/>
          <p:cNvSpPr/>
          <p:nvPr/>
        </p:nvSpPr>
        <p:spPr>
          <a:xfrm>
            <a:off x="5050536" y="693419"/>
            <a:ext cx="402590" cy="657860"/>
          </a:xfrm>
          <a:custGeom>
            <a:avLst/>
            <a:gdLst/>
            <a:ahLst/>
            <a:cxnLst/>
            <a:rect l="l" t="t" r="r" b="b"/>
            <a:pathLst>
              <a:path w="402589" h="657860">
                <a:moveTo>
                  <a:pt x="402082" y="6350"/>
                </a:moveTo>
                <a:lnTo>
                  <a:pt x="370459" y="2159"/>
                </a:lnTo>
                <a:lnTo>
                  <a:pt x="336550" y="0"/>
                </a:lnTo>
                <a:lnTo>
                  <a:pt x="287782" y="4191"/>
                </a:lnTo>
                <a:lnTo>
                  <a:pt x="266700" y="8432"/>
                </a:lnTo>
                <a:lnTo>
                  <a:pt x="266700" y="78232"/>
                </a:lnTo>
                <a:lnTo>
                  <a:pt x="266700" y="349123"/>
                </a:lnTo>
                <a:lnTo>
                  <a:pt x="241300" y="440055"/>
                </a:lnTo>
                <a:lnTo>
                  <a:pt x="209550" y="492887"/>
                </a:lnTo>
                <a:lnTo>
                  <a:pt x="162941" y="537337"/>
                </a:lnTo>
                <a:lnTo>
                  <a:pt x="101600" y="571119"/>
                </a:lnTo>
                <a:lnTo>
                  <a:pt x="67691" y="581660"/>
                </a:lnTo>
                <a:lnTo>
                  <a:pt x="67691" y="327914"/>
                </a:lnTo>
                <a:lnTo>
                  <a:pt x="78359" y="262382"/>
                </a:lnTo>
                <a:lnTo>
                  <a:pt x="103759" y="200914"/>
                </a:lnTo>
                <a:lnTo>
                  <a:pt x="143891" y="146050"/>
                </a:lnTo>
                <a:lnTo>
                  <a:pt x="199009" y="105791"/>
                </a:lnTo>
                <a:lnTo>
                  <a:pt x="266700" y="78232"/>
                </a:lnTo>
                <a:lnTo>
                  <a:pt x="266700" y="8432"/>
                </a:lnTo>
                <a:lnTo>
                  <a:pt x="205232" y="27559"/>
                </a:lnTo>
                <a:lnTo>
                  <a:pt x="148209" y="57023"/>
                </a:lnTo>
                <a:lnTo>
                  <a:pt x="114300" y="82550"/>
                </a:lnTo>
                <a:lnTo>
                  <a:pt x="84709" y="112141"/>
                </a:lnTo>
                <a:lnTo>
                  <a:pt x="46609" y="162941"/>
                </a:lnTo>
                <a:lnTo>
                  <a:pt x="27559" y="200914"/>
                </a:lnTo>
                <a:lnTo>
                  <a:pt x="12700" y="241173"/>
                </a:lnTo>
                <a:lnTo>
                  <a:pt x="4191" y="283464"/>
                </a:lnTo>
                <a:lnTo>
                  <a:pt x="2159" y="306832"/>
                </a:lnTo>
                <a:lnTo>
                  <a:pt x="0" y="327914"/>
                </a:lnTo>
                <a:lnTo>
                  <a:pt x="0" y="657860"/>
                </a:lnTo>
                <a:lnTo>
                  <a:pt x="23241" y="657860"/>
                </a:lnTo>
                <a:lnTo>
                  <a:pt x="88900" y="647319"/>
                </a:lnTo>
                <a:lnTo>
                  <a:pt x="131191" y="632587"/>
                </a:lnTo>
                <a:lnTo>
                  <a:pt x="169291" y="613410"/>
                </a:lnTo>
                <a:lnTo>
                  <a:pt x="203200" y="590296"/>
                </a:lnTo>
                <a:lnTo>
                  <a:pt x="260350" y="535178"/>
                </a:lnTo>
                <a:lnTo>
                  <a:pt x="283591" y="503428"/>
                </a:lnTo>
                <a:lnTo>
                  <a:pt x="302641" y="469646"/>
                </a:lnTo>
                <a:lnTo>
                  <a:pt x="317500" y="431546"/>
                </a:lnTo>
                <a:lnTo>
                  <a:pt x="328041" y="391414"/>
                </a:lnTo>
                <a:lnTo>
                  <a:pt x="334391" y="351155"/>
                </a:lnTo>
                <a:lnTo>
                  <a:pt x="334391" y="78232"/>
                </a:lnTo>
                <a:lnTo>
                  <a:pt x="334391" y="54991"/>
                </a:lnTo>
                <a:lnTo>
                  <a:pt x="361950" y="16891"/>
                </a:lnTo>
                <a:lnTo>
                  <a:pt x="395859" y="6350"/>
                </a:lnTo>
                <a:lnTo>
                  <a:pt x="402082" y="6350"/>
                </a:lnTo>
                <a:close/>
              </a:path>
            </a:pathLst>
          </a:custGeom>
          <a:solidFill>
            <a:srgbClr val="8FC899"/>
          </a:solidFill>
        </p:spPr>
        <p:txBody>
          <a:bodyPr wrap="square" lIns="0" tIns="0" rIns="0" bIns="0" rtlCol="0"/>
          <a:lstStyle/>
          <a:p>
            <a:endParaRPr/>
          </a:p>
        </p:txBody>
      </p:sp>
      <p:sp>
        <p:nvSpPr>
          <p:cNvPr id="18" name="bg object 18"/>
          <p:cNvSpPr/>
          <p:nvPr/>
        </p:nvSpPr>
        <p:spPr>
          <a:xfrm>
            <a:off x="4395216" y="949451"/>
            <a:ext cx="655320" cy="400685"/>
          </a:xfrm>
          <a:custGeom>
            <a:avLst/>
            <a:gdLst/>
            <a:ahLst/>
            <a:cxnLst/>
            <a:rect l="l" t="t" r="r" b="b"/>
            <a:pathLst>
              <a:path w="655320" h="400684">
                <a:moveTo>
                  <a:pt x="655320" y="377571"/>
                </a:moveTo>
                <a:lnTo>
                  <a:pt x="653161" y="356489"/>
                </a:lnTo>
                <a:lnTo>
                  <a:pt x="648970" y="333248"/>
                </a:lnTo>
                <a:lnTo>
                  <a:pt x="644779" y="312166"/>
                </a:lnTo>
                <a:lnTo>
                  <a:pt x="636270" y="291084"/>
                </a:lnTo>
                <a:lnTo>
                  <a:pt x="630047" y="272034"/>
                </a:lnTo>
                <a:lnTo>
                  <a:pt x="610997" y="234188"/>
                </a:lnTo>
                <a:lnTo>
                  <a:pt x="587883" y="200406"/>
                </a:lnTo>
                <a:lnTo>
                  <a:pt x="579374" y="189763"/>
                </a:lnTo>
                <a:lnTo>
                  <a:pt x="579374" y="333248"/>
                </a:lnTo>
                <a:lnTo>
                  <a:pt x="326644" y="333248"/>
                </a:lnTo>
                <a:lnTo>
                  <a:pt x="229616" y="314325"/>
                </a:lnTo>
                <a:lnTo>
                  <a:pt x="170688" y="280543"/>
                </a:lnTo>
                <a:lnTo>
                  <a:pt x="124333" y="232029"/>
                </a:lnTo>
                <a:lnTo>
                  <a:pt x="88519" y="170942"/>
                </a:lnTo>
                <a:lnTo>
                  <a:pt x="77978" y="137160"/>
                </a:lnTo>
                <a:lnTo>
                  <a:pt x="347599" y="137160"/>
                </a:lnTo>
                <a:lnTo>
                  <a:pt x="408813" y="147701"/>
                </a:lnTo>
                <a:lnTo>
                  <a:pt x="465709" y="175133"/>
                </a:lnTo>
                <a:lnTo>
                  <a:pt x="514096" y="215138"/>
                </a:lnTo>
                <a:lnTo>
                  <a:pt x="552069" y="267843"/>
                </a:lnTo>
                <a:lnTo>
                  <a:pt x="579374" y="333248"/>
                </a:lnTo>
                <a:lnTo>
                  <a:pt x="579374" y="189763"/>
                </a:lnTo>
                <a:lnTo>
                  <a:pt x="562610" y="168783"/>
                </a:lnTo>
                <a:lnTo>
                  <a:pt x="533019" y="141351"/>
                </a:lnTo>
                <a:lnTo>
                  <a:pt x="527304" y="137160"/>
                </a:lnTo>
                <a:lnTo>
                  <a:pt x="501523" y="118110"/>
                </a:lnTo>
                <a:lnTo>
                  <a:pt x="465709" y="99187"/>
                </a:lnTo>
                <a:lnTo>
                  <a:pt x="410845" y="77978"/>
                </a:lnTo>
                <a:lnTo>
                  <a:pt x="368681" y="71755"/>
                </a:lnTo>
                <a:lnTo>
                  <a:pt x="349758" y="69596"/>
                </a:lnTo>
                <a:lnTo>
                  <a:pt x="67437" y="69596"/>
                </a:lnTo>
                <a:lnTo>
                  <a:pt x="25273" y="50673"/>
                </a:lnTo>
                <a:lnTo>
                  <a:pt x="6350" y="6350"/>
                </a:lnTo>
                <a:lnTo>
                  <a:pt x="6350" y="0"/>
                </a:lnTo>
                <a:lnTo>
                  <a:pt x="2159" y="33782"/>
                </a:lnTo>
                <a:lnTo>
                  <a:pt x="0" y="69596"/>
                </a:lnTo>
                <a:lnTo>
                  <a:pt x="2159" y="90805"/>
                </a:lnTo>
                <a:lnTo>
                  <a:pt x="4191" y="113919"/>
                </a:lnTo>
                <a:lnTo>
                  <a:pt x="8382" y="135001"/>
                </a:lnTo>
                <a:lnTo>
                  <a:pt x="12700" y="158242"/>
                </a:lnTo>
                <a:lnTo>
                  <a:pt x="18923" y="177165"/>
                </a:lnTo>
                <a:lnTo>
                  <a:pt x="35814" y="217297"/>
                </a:lnTo>
                <a:lnTo>
                  <a:pt x="56896" y="255270"/>
                </a:lnTo>
                <a:lnTo>
                  <a:pt x="82169" y="288925"/>
                </a:lnTo>
                <a:lnTo>
                  <a:pt x="111633" y="318516"/>
                </a:lnTo>
                <a:lnTo>
                  <a:pt x="162179" y="356489"/>
                </a:lnTo>
                <a:lnTo>
                  <a:pt x="200152" y="375539"/>
                </a:lnTo>
                <a:lnTo>
                  <a:pt x="240157" y="390271"/>
                </a:lnTo>
                <a:lnTo>
                  <a:pt x="282321" y="398653"/>
                </a:lnTo>
                <a:lnTo>
                  <a:pt x="655320" y="400685"/>
                </a:lnTo>
                <a:lnTo>
                  <a:pt x="655320" y="377571"/>
                </a:lnTo>
                <a:close/>
              </a:path>
            </a:pathLst>
          </a:custGeom>
          <a:solidFill>
            <a:srgbClr val="F7D900"/>
          </a:solidFill>
        </p:spPr>
        <p:txBody>
          <a:bodyPr wrap="square" lIns="0" tIns="0" rIns="0" bIns="0" rtlCol="0"/>
          <a:lstStyle/>
          <a:p>
            <a:endParaRPr/>
          </a:p>
        </p:txBody>
      </p:sp>
      <p:sp>
        <p:nvSpPr>
          <p:cNvPr id="19" name="bg object 19"/>
          <p:cNvSpPr/>
          <p:nvPr/>
        </p:nvSpPr>
        <p:spPr>
          <a:xfrm>
            <a:off x="4649724" y="1350263"/>
            <a:ext cx="400685" cy="657860"/>
          </a:xfrm>
          <a:custGeom>
            <a:avLst/>
            <a:gdLst/>
            <a:ahLst/>
            <a:cxnLst/>
            <a:rect l="l" t="t" r="r" b="b"/>
            <a:pathLst>
              <a:path w="400685" h="657860">
                <a:moveTo>
                  <a:pt x="400558" y="0"/>
                </a:moveTo>
                <a:lnTo>
                  <a:pt x="356362" y="4191"/>
                </a:lnTo>
                <a:lnTo>
                  <a:pt x="333121" y="8661"/>
                </a:lnTo>
                <a:lnTo>
                  <a:pt x="333121" y="76200"/>
                </a:lnTo>
                <a:lnTo>
                  <a:pt x="333121" y="329946"/>
                </a:lnTo>
                <a:lnTo>
                  <a:pt x="314198" y="429387"/>
                </a:lnTo>
                <a:lnTo>
                  <a:pt x="280416" y="486537"/>
                </a:lnTo>
                <a:lnTo>
                  <a:pt x="231902" y="535178"/>
                </a:lnTo>
                <a:lnTo>
                  <a:pt x="170815" y="571119"/>
                </a:lnTo>
                <a:lnTo>
                  <a:pt x="137033" y="581787"/>
                </a:lnTo>
                <a:lnTo>
                  <a:pt x="137033" y="311023"/>
                </a:lnTo>
                <a:lnTo>
                  <a:pt x="147574" y="249555"/>
                </a:lnTo>
                <a:lnTo>
                  <a:pt x="175006" y="192532"/>
                </a:lnTo>
                <a:lnTo>
                  <a:pt x="215011" y="143891"/>
                </a:lnTo>
                <a:lnTo>
                  <a:pt x="265684" y="103632"/>
                </a:lnTo>
                <a:lnTo>
                  <a:pt x="333121" y="76200"/>
                </a:lnTo>
                <a:lnTo>
                  <a:pt x="333121" y="8661"/>
                </a:lnTo>
                <a:lnTo>
                  <a:pt x="272034" y="27559"/>
                </a:lnTo>
                <a:lnTo>
                  <a:pt x="200279" y="67691"/>
                </a:lnTo>
                <a:lnTo>
                  <a:pt x="168656" y="93091"/>
                </a:lnTo>
                <a:lnTo>
                  <a:pt x="141224" y="122682"/>
                </a:lnTo>
                <a:lnTo>
                  <a:pt x="118110" y="154432"/>
                </a:lnTo>
                <a:lnTo>
                  <a:pt x="99060" y="190373"/>
                </a:lnTo>
                <a:lnTo>
                  <a:pt x="77978" y="247523"/>
                </a:lnTo>
                <a:lnTo>
                  <a:pt x="69596" y="287655"/>
                </a:lnTo>
                <a:lnTo>
                  <a:pt x="69596" y="592328"/>
                </a:lnTo>
                <a:lnTo>
                  <a:pt x="67437" y="605028"/>
                </a:lnTo>
                <a:lnTo>
                  <a:pt x="42164" y="640969"/>
                </a:lnTo>
                <a:lnTo>
                  <a:pt x="18923" y="651510"/>
                </a:lnTo>
                <a:lnTo>
                  <a:pt x="0" y="651510"/>
                </a:lnTo>
                <a:lnTo>
                  <a:pt x="33782" y="655828"/>
                </a:lnTo>
                <a:lnTo>
                  <a:pt x="65405" y="657860"/>
                </a:lnTo>
                <a:lnTo>
                  <a:pt x="90678" y="657860"/>
                </a:lnTo>
                <a:lnTo>
                  <a:pt x="113792" y="655828"/>
                </a:lnTo>
                <a:lnTo>
                  <a:pt x="198247" y="632587"/>
                </a:lnTo>
                <a:lnTo>
                  <a:pt x="236093" y="613537"/>
                </a:lnTo>
                <a:lnTo>
                  <a:pt x="255143" y="600837"/>
                </a:lnTo>
                <a:lnTo>
                  <a:pt x="272034" y="590169"/>
                </a:lnTo>
                <a:lnTo>
                  <a:pt x="281686" y="581787"/>
                </a:lnTo>
                <a:lnTo>
                  <a:pt x="288798" y="575437"/>
                </a:lnTo>
                <a:lnTo>
                  <a:pt x="303657" y="562737"/>
                </a:lnTo>
                <a:lnTo>
                  <a:pt x="330962" y="530987"/>
                </a:lnTo>
                <a:lnTo>
                  <a:pt x="356362" y="495046"/>
                </a:lnTo>
                <a:lnTo>
                  <a:pt x="364744" y="475996"/>
                </a:lnTo>
                <a:lnTo>
                  <a:pt x="375285" y="456946"/>
                </a:lnTo>
                <a:lnTo>
                  <a:pt x="381635" y="437896"/>
                </a:lnTo>
                <a:lnTo>
                  <a:pt x="390017" y="416814"/>
                </a:lnTo>
                <a:lnTo>
                  <a:pt x="398526" y="374396"/>
                </a:lnTo>
                <a:lnTo>
                  <a:pt x="400558" y="353314"/>
                </a:lnTo>
                <a:lnTo>
                  <a:pt x="400558" y="76200"/>
                </a:lnTo>
                <a:lnTo>
                  <a:pt x="400558" y="0"/>
                </a:lnTo>
                <a:close/>
              </a:path>
            </a:pathLst>
          </a:custGeom>
          <a:solidFill>
            <a:srgbClr val="BB5D6F"/>
          </a:solidFill>
        </p:spPr>
        <p:txBody>
          <a:bodyPr wrap="square" lIns="0" tIns="0" rIns="0" bIns="0" rtlCol="0"/>
          <a:lstStyle/>
          <a:p>
            <a:endParaRPr/>
          </a:p>
        </p:txBody>
      </p:sp>
      <p:sp>
        <p:nvSpPr>
          <p:cNvPr id="20" name="bg object 20"/>
          <p:cNvSpPr/>
          <p:nvPr/>
        </p:nvSpPr>
        <p:spPr>
          <a:xfrm>
            <a:off x="5050536" y="1350263"/>
            <a:ext cx="657225" cy="402590"/>
          </a:xfrm>
          <a:custGeom>
            <a:avLst/>
            <a:gdLst/>
            <a:ahLst/>
            <a:cxnLst/>
            <a:rect l="l" t="t" r="r" b="b"/>
            <a:pathLst>
              <a:path w="657225" h="402589">
                <a:moveTo>
                  <a:pt x="656844" y="311277"/>
                </a:moveTo>
                <a:lnTo>
                  <a:pt x="650494" y="266827"/>
                </a:lnTo>
                <a:lnTo>
                  <a:pt x="637794" y="224409"/>
                </a:lnTo>
                <a:lnTo>
                  <a:pt x="620903" y="184277"/>
                </a:lnTo>
                <a:lnTo>
                  <a:pt x="612394" y="165100"/>
                </a:lnTo>
                <a:lnTo>
                  <a:pt x="599821" y="148209"/>
                </a:lnTo>
                <a:lnTo>
                  <a:pt x="589153" y="131191"/>
                </a:lnTo>
                <a:lnTo>
                  <a:pt x="580771" y="121589"/>
                </a:lnTo>
                <a:lnTo>
                  <a:pt x="580771" y="266827"/>
                </a:lnTo>
                <a:lnTo>
                  <a:pt x="310515" y="266827"/>
                </a:lnTo>
                <a:lnTo>
                  <a:pt x="219710" y="243459"/>
                </a:lnTo>
                <a:lnTo>
                  <a:pt x="166878" y="209550"/>
                </a:lnTo>
                <a:lnTo>
                  <a:pt x="122555" y="163068"/>
                </a:lnTo>
                <a:lnTo>
                  <a:pt x="88646" y="103759"/>
                </a:lnTo>
                <a:lnTo>
                  <a:pt x="76073" y="67818"/>
                </a:lnTo>
                <a:lnTo>
                  <a:pt x="329438" y="67818"/>
                </a:lnTo>
                <a:lnTo>
                  <a:pt x="397129" y="78359"/>
                </a:lnTo>
                <a:lnTo>
                  <a:pt x="458343" y="103759"/>
                </a:lnTo>
                <a:lnTo>
                  <a:pt x="511175" y="146050"/>
                </a:lnTo>
                <a:lnTo>
                  <a:pt x="553339" y="199009"/>
                </a:lnTo>
                <a:lnTo>
                  <a:pt x="580771" y="266827"/>
                </a:lnTo>
                <a:lnTo>
                  <a:pt x="580771" y="121589"/>
                </a:lnTo>
                <a:lnTo>
                  <a:pt x="574421" y="114300"/>
                </a:lnTo>
                <a:lnTo>
                  <a:pt x="530098" y="69850"/>
                </a:lnTo>
                <a:lnTo>
                  <a:pt x="527304" y="67818"/>
                </a:lnTo>
                <a:lnTo>
                  <a:pt x="513207" y="57150"/>
                </a:lnTo>
                <a:lnTo>
                  <a:pt x="475107" y="35941"/>
                </a:lnTo>
                <a:lnTo>
                  <a:pt x="437134" y="19050"/>
                </a:lnTo>
                <a:lnTo>
                  <a:pt x="373761" y="4191"/>
                </a:lnTo>
                <a:lnTo>
                  <a:pt x="329438" y="0"/>
                </a:lnTo>
                <a:lnTo>
                  <a:pt x="0" y="0"/>
                </a:lnTo>
                <a:lnTo>
                  <a:pt x="4191" y="46609"/>
                </a:lnTo>
                <a:lnTo>
                  <a:pt x="19050" y="110109"/>
                </a:lnTo>
                <a:lnTo>
                  <a:pt x="35941" y="150368"/>
                </a:lnTo>
                <a:lnTo>
                  <a:pt x="67564" y="203200"/>
                </a:lnTo>
                <a:lnTo>
                  <a:pt x="92964" y="232918"/>
                </a:lnTo>
                <a:lnTo>
                  <a:pt x="122555" y="260477"/>
                </a:lnTo>
                <a:lnTo>
                  <a:pt x="154178" y="283718"/>
                </a:lnTo>
                <a:lnTo>
                  <a:pt x="190119" y="302768"/>
                </a:lnTo>
                <a:lnTo>
                  <a:pt x="228092" y="319659"/>
                </a:lnTo>
                <a:lnTo>
                  <a:pt x="266065" y="328168"/>
                </a:lnTo>
                <a:lnTo>
                  <a:pt x="308356" y="334518"/>
                </a:lnTo>
                <a:lnTo>
                  <a:pt x="591312" y="334518"/>
                </a:lnTo>
                <a:lnTo>
                  <a:pt x="601980" y="336550"/>
                </a:lnTo>
                <a:lnTo>
                  <a:pt x="639953" y="362077"/>
                </a:lnTo>
                <a:lnTo>
                  <a:pt x="650494" y="383159"/>
                </a:lnTo>
                <a:lnTo>
                  <a:pt x="650494" y="402209"/>
                </a:lnTo>
                <a:lnTo>
                  <a:pt x="654685" y="370459"/>
                </a:lnTo>
                <a:lnTo>
                  <a:pt x="656844" y="336550"/>
                </a:lnTo>
                <a:lnTo>
                  <a:pt x="656844" y="311277"/>
                </a:lnTo>
                <a:close/>
              </a:path>
            </a:pathLst>
          </a:custGeom>
          <a:solidFill>
            <a:srgbClr val="6A85D4"/>
          </a:solidFill>
        </p:spPr>
        <p:txBody>
          <a:bodyPr wrap="square" lIns="0" tIns="0" rIns="0" bIns="0" rtlCol="0"/>
          <a:lstStyle/>
          <a:p>
            <a:endParaRPr/>
          </a:p>
        </p:txBody>
      </p:sp>
      <p:sp>
        <p:nvSpPr>
          <p:cNvPr id="21" name="bg object 21"/>
          <p:cNvSpPr/>
          <p:nvPr/>
        </p:nvSpPr>
        <p:spPr>
          <a:xfrm>
            <a:off x="5230368" y="1865375"/>
            <a:ext cx="474980" cy="411480"/>
          </a:xfrm>
          <a:custGeom>
            <a:avLst/>
            <a:gdLst/>
            <a:ahLst/>
            <a:cxnLst/>
            <a:rect l="l" t="t" r="r" b="b"/>
            <a:pathLst>
              <a:path w="474979" h="411480">
                <a:moveTo>
                  <a:pt x="221615" y="105918"/>
                </a:moveTo>
                <a:lnTo>
                  <a:pt x="204724" y="57150"/>
                </a:lnTo>
                <a:lnTo>
                  <a:pt x="158369" y="23241"/>
                </a:lnTo>
                <a:lnTo>
                  <a:pt x="111887" y="16891"/>
                </a:lnTo>
                <a:lnTo>
                  <a:pt x="88646" y="19050"/>
                </a:lnTo>
                <a:lnTo>
                  <a:pt x="48514" y="33909"/>
                </a:lnTo>
                <a:lnTo>
                  <a:pt x="12700" y="69850"/>
                </a:lnTo>
                <a:lnTo>
                  <a:pt x="0" y="131318"/>
                </a:lnTo>
                <a:lnTo>
                  <a:pt x="0" y="296545"/>
                </a:lnTo>
                <a:lnTo>
                  <a:pt x="8509" y="347345"/>
                </a:lnTo>
                <a:lnTo>
                  <a:pt x="31623" y="383413"/>
                </a:lnTo>
                <a:lnTo>
                  <a:pt x="67564" y="404622"/>
                </a:lnTo>
                <a:lnTo>
                  <a:pt x="111887" y="410972"/>
                </a:lnTo>
                <a:lnTo>
                  <a:pt x="135128" y="408813"/>
                </a:lnTo>
                <a:lnTo>
                  <a:pt x="175133" y="396113"/>
                </a:lnTo>
                <a:lnTo>
                  <a:pt x="204724" y="370713"/>
                </a:lnTo>
                <a:lnTo>
                  <a:pt x="221615" y="319913"/>
                </a:lnTo>
                <a:lnTo>
                  <a:pt x="221615" y="309245"/>
                </a:lnTo>
                <a:lnTo>
                  <a:pt x="187833" y="313563"/>
                </a:lnTo>
                <a:lnTo>
                  <a:pt x="183642" y="334645"/>
                </a:lnTo>
                <a:lnTo>
                  <a:pt x="152019" y="372872"/>
                </a:lnTo>
                <a:lnTo>
                  <a:pt x="113919" y="379222"/>
                </a:lnTo>
                <a:lnTo>
                  <a:pt x="97155" y="377063"/>
                </a:lnTo>
                <a:lnTo>
                  <a:pt x="54864" y="358013"/>
                </a:lnTo>
                <a:lnTo>
                  <a:pt x="37973" y="315595"/>
                </a:lnTo>
                <a:lnTo>
                  <a:pt x="35941" y="296545"/>
                </a:lnTo>
                <a:lnTo>
                  <a:pt x="35941" y="131318"/>
                </a:lnTo>
                <a:lnTo>
                  <a:pt x="46482" y="82677"/>
                </a:lnTo>
                <a:lnTo>
                  <a:pt x="78105" y="55118"/>
                </a:lnTo>
                <a:lnTo>
                  <a:pt x="94996" y="50800"/>
                </a:lnTo>
                <a:lnTo>
                  <a:pt x="128778" y="50800"/>
                </a:lnTo>
                <a:lnTo>
                  <a:pt x="166751" y="65659"/>
                </a:lnTo>
                <a:lnTo>
                  <a:pt x="185801" y="99568"/>
                </a:lnTo>
                <a:lnTo>
                  <a:pt x="187833" y="114427"/>
                </a:lnTo>
                <a:lnTo>
                  <a:pt x="187833" y="120777"/>
                </a:lnTo>
                <a:lnTo>
                  <a:pt x="192024" y="124968"/>
                </a:lnTo>
                <a:lnTo>
                  <a:pt x="198374" y="127127"/>
                </a:lnTo>
                <a:lnTo>
                  <a:pt x="213233" y="127127"/>
                </a:lnTo>
                <a:lnTo>
                  <a:pt x="217424" y="122809"/>
                </a:lnTo>
                <a:lnTo>
                  <a:pt x="221615" y="116459"/>
                </a:lnTo>
                <a:lnTo>
                  <a:pt x="221615" y="105918"/>
                </a:lnTo>
                <a:close/>
              </a:path>
              <a:path w="474979" h="411480">
                <a:moveTo>
                  <a:pt x="474980" y="252095"/>
                </a:moveTo>
                <a:lnTo>
                  <a:pt x="468503" y="213995"/>
                </a:lnTo>
                <a:lnTo>
                  <a:pt x="432689" y="167386"/>
                </a:lnTo>
                <a:lnTo>
                  <a:pt x="382016" y="152527"/>
                </a:lnTo>
                <a:lnTo>
                  <a:pt x="369316" y="152527"/>
                </a:lnTo>
                <a:lnTo>
                  <a:pt x="358775" y="154686"/>
                </a:lnTo>
                <a:lnTo>
                  <a:pt x="337693" y="163068"/>
                </a:lnTo>
                <a:lnTo>
                  <a:pt x="316611" y="184277"/>
                </a:lnTo>
                <a:lnTo>
                  <a:pt x="310261" y="192786"/>
                </a:lnTo>
                <a:lnTo>
                  <a:pt x="310261" y="8509"/>
                </a:lnTo>
                <a:lnTo>
                  <a:pt x="306070" y="4191"/>
                </a:lnTo>
                <a:lnTo>
                  <a:pt x="293370" y="0"/>
                </a:lnTo>
                <a:lnTo>
                  <a:pt x="280670" y="4191"/>
                </a:lnTo>
                <a:lnTo>
                  <a:pt x="276479" y="12700"/>
                </a:lnTo>
                <a:lnTo>
                  <a:pt x="276479" y="393954"/>
                </a:lnTo>
                <a:lnTo>
                  <a:pt x="280670" y="402463"/>
                </a:lnTo>
                <a:lnTo>
                  <a:pt x="287020" y="406654"/>
                </a:lnTo>
                <a:lnTo>
                  <a:pt x="299720" y="406654"/>
                </a:lnTo>
                <a:lnTo>
                  <a:pt x="306070" y="402463"/>
                </a:lnTo>
                <a:lnTo>
                  <a:pt x="310261" y="398272"/>
                </a:lnTo>
                <a:lnTo>
                  <a:pt x="310261" y="252095"/>
                </a:lnTo>
                <a:lnTo>
                  <a:pt x="312420" y="237236"/>
                </a:lnTo>
                <a:lnTo>
                  <a:pt x="331343" y="203327"/>
                </a:lnTo>
                <a:lnTo>
                  <a:pt x="343281" y="192786"/>
                </a:lnTo>
                <a:lnTo>
                  <a:pt x="350266" y="188468"/>
                </a:lnTo>
                <a:lnTo>
                  <a:pt x="375666" y="184277"/>
                </a:lnTo>
                <a:lnTo>
                  <a:pt x="388366" y="186436"/>
                </a:lnTo>
                <a:lnTo>
                  <a:pt x="398907" y="190627"/>
                </a:lnTo>
                <a:lnTo>
                  <a:pt x="430530" y="216027"/>
                </a:lnTo>
                <a:lnTo>
                  <a:pt x="441071" y="252095"/>
                </a:lnTo>
                <a:lnTo>
                  <a:pt x="441071" y="393954"/>
                </a:lnTo>
                <a:lnTo>
                  <a:pt x="443230" y="400304"/>
                </a:lnTo>
                <a:lnTo>
                  <a:pt x="445389" y="404622"/>
                </a:lnTo>
                <a:lnTo>
                  <a:pt x="451739" y="406654"/>
                </a:lnTo>
                <a:lnTo>
                  <a:pt x="464312" y="406654"/>
                </a:lnTo>
                <a:lnTo>
                  <a:pt x="470662" y="404622"/>
                </a:lnTo>
                <a:lnTo>
                  <a:pt x="474980" y="400304"/>
                </a:lnTo>
                <a:lnTo>
                  <a:pt x="474980" y="252095"/>
                </a:lnTo>
                <a:close/>
              </a:path>
            </a:pathLst>
          </a:custGeom>
          <a:solidFill>
            <a:srgbClr val="6C6C6E"/>
          </a:solidFill>
        </p:spPr>
        <p:txBody>
          <a:bodyPr wrap="square" lIns="0" tIns="0" rIns="0" bIns="0" rtlCol="0"/>
          <a:lstStyle/>
          <a:p>
            <a:endParaRPr/>
          </a:p>
        </p:txBody>
      </p:sp>
      <p:sp>
        <p:nvSpPr>
          <p:cNvPr id="22" name="bg object 22"/>
          <p:cNvSpPr/>
          <p:nvPr/>
        </p:nvSpPr>
        <p:spPr>
          <a:xfrm>
            <a:off x="5760720" y="2017775"/>
            <a:ext cx="199390" cy="257810"/>
          </a:xfrm>
          <a:custGeom>
            <a:avLst/>
            <a:gdLst/>
            <a:ahLst/>
            <a:cxnLst/>
            <a:rect l="l" t="t" r="r" b="b"/>
            <a:pathLst>
              <a:path w="199389" h="257810">
                <a:moveTo>
                  <a:pt x="199263" y="113919"/>
                </a:moveTo>
                <a:lnTo>
                  <a:pt x="35814" y="113919"/>
                </a:lnTo>
                <a:lnTo>
                  <a:pt x="35814" y="80137"/>
                </a:lnTo>
                <a:lnTo>
                  <a:pt x="65405" y="40132"/>
                </a:lnTo>
                <a:lnTo>
                  <a:pt x="88392" y="29591"/>
                </a:lnTo>
                <a:lnTo>
                  <a:pt x="174498" y="29591"/>
                </a:lnTo>
                <a:lnTo>
                  <a:pt x="172720" y="27432"/>
                </a:lnTo>
                <a:lnTo>
                  <a:pt x="155829" y="14732"/>
                </a:lnTo>
                <a:lnTo>
                  <a:pt x="139065" y="6350"/>
                </a:lnTo>
                <a:lnTo>
                  <a:pt x="122174" y="2159"/>
                </a:lnTo>
                <a:lnTo>
                  <a:pt x="103251" y="0"/>
                </a:lnTo>
                <a:lnTo>
                  <a:pt x="63246" y="6350"/>
                </a:lnTo>
                <a:lnTo>
                  <a:pt x="31623" y="27432"/>
                </a:lnTo>
                <a:lnTo>
                  <a:pt x="8509" y="59055"/>
                </a:lnTo>
                <a:lnTo>
                  <a:pt x="0" y="97028"/>
                </a:lnTo>
                <a:lnTo>
                  <a:pt x="0" y="156083"/>
                </a:lnTo>
                <a:lnTo>
                  <a:pt x="8509" y="198247"/>
                </a:lnTo>
                <a:lnTo>
                  <a:pt x="33782" y="229997"/>
                </a:lnTo>
                <a:lnTo>
                  <a:pt x="69596" y="251079"/>
                </a:lnTo>
                <a:lnTo>
                  <a:pt x="115824" y="257429"/>
                </a:lnTo>
                <a:lnTo>
                  <a:pt x="130556" y="257429"/>
                </a:lnTo>
                <a:lnTo>
                  <a:pt x="172720" y="246761"/>
                </a:lnTo>
                <a:lnTo>
                  <a:pt x="193802" y="227838"/>
                </a:lnTo>
                <a:lnTo>
                  <a:pt x="193802" y="217297"/>
                </a:lnTo>
                <a:lnTo>
                  <a:pt x="160147" y="217297"/>
                </a:lnTo>
                <a:lnTo>
                  <a:pt x="147447" y="221488"/>
                </a:lnTo>
                <a:lnTo>
                  <a:pt x="132715" y="225679"/>
                </a:lnTo>
                <a:lnTo>
                  <a:pt x="115824" y="227838"/>
                </a:lnTo>
                <a:lnTo>
                  <a:pt x="99060" y="225679"/>
                </a:lnTo>
                <a:lnTo>
                  <a:pt x="58928" y="208788"/>
                </a:lnTo>
                <a:lnTo>
                  <a:pt x="37973" y="172974"/>
                </a:lnTo>
                <a:lnTo>
                  <a:pt x="35814" y="158242"/>
                </a:lnTo>
                <a:lnTo>
                  <a:pt x="35814" y="139192"/>
                </a:lnTo>
                <a:lnTo>
                  <a:pt x="155829" y="139192"/>
                </a:lnTo>
                <a:lnTo>
                  <a:pt x="172720" y="137160"/>
                </a:lnTo>
                <a:lnTo>
                  <a:pt x="187452" y="132842"/>
                </a:lnTo>
                <a:lnTo>
                  <a:pt x="193802" y="128651"/>
                </a:lnTo>
                <a:lnTo>
                  <a:pt x="197993" y="120269"/>
                </a:lnTo>
                <a:lnTo>
                  <a:pt x="199263" y="113919"/>
                </a:lnTo>
                <a:close/>
              </a:path>
            </a:pathLst>
          </a:custGeom>
          <a:solidFill>
            <a:srgbClr val="6C6C6E"/>
          </a:solidFill>
        </p:spPr>
        <p:txBody>
          <a:bodyPr wrap="square" lIns="0" tIns="0" rIns="0" bIns="0" rtlCol="0"/>
          <a:lstStyle/>
          <a:p>
            <a:endParaRPr/>
          </a:p>
        </p:txBody>
      </p:sp>
      <p:pic>
        <p:nvPicPr>
          <p:cNvPr id="23" name="bg object 23"/>
          <p:cNvPicPr/>
          <p:nvPr/>
        </p:nvPicPr>
        <p:blipFill>
          <a:blip r:embed="rId3" cstate="print"/>
          <a:stretch>
            <a:fillRect/>
          </a:stretch>
        </p:blipFill>
        <p:spPr>
          <a:xfrm>
            <a:off x="5876544" y="2047367"/>
            <a:ext cx="86359" cy="84328"/>
          </a:xfrm>
          <a:prstGeom prst="rect">
            <a:avLst/>
          </a:prstGeom>
        </p:spPr>
      </p:pic>
      <p:pic>
        <p:nvPicPr>
          <p:cNvPr id="24" name="bg object 24"/>
          <p:cNvPicPr/>
          <p:nvPr/>
        </p:nvPicPr>
        <p:blipFill>
          <a:blip r:embed="rId4" cstate="print"/>
          <a:stretch>
            <a:fillRect/>
          </a:stretch>
        </p:blipFill>
        <p:spPr>
          <a:xfrm>
            <a:off x="6013703" y="2017776"/>
            <a:ext cx="350393" cy="253873"/>
          </a:xfrm>
          <a:prstGeom prst="rect">
            <a:avLst/>
          </a:prstGeom>
        </p:spPr>
      </p:pic>
      <p:sp>
        <p:nvSpPr>
          <p:cNvPr id="25" name="bg object 25"/>
          <p:cNvSpPr/>
          <p:nvPr/>
        </p:nvSpPr>
        <p:spPr>
          <a:xfrm>
            <a:off x="6429755" y="2020823"/>
            <a:ext cx="33020" cy="251460"/>
          </a:xfrm>
          <a:custGeom>
            <a:avLst/>
            <a:gdLst/>
            <a:ahLst/>
            <a:cxnLst/>
            <a:rect l="l" t="t" r="r" b="b"/>
            <a:pathLst>
              <a:path w="33020" h="251460">
                <a:moveTo>
                  <a:pt x="16510" y="0"/>
                </a:moveTo>
                <a:lnTo>
                  <a:pt x="4064" y="4190"/>
                </a:lnTo>
                <a:lnTo>
                  <a:pt x="0" y="12700"/>
                </a:lnTo>
                <a:lnTo>
                  <a:pt x="0" y="238633"/>
                </a:lnTo>
                <a:lnTo>
                  <a:pt x="4064" y="247014"/>
                </a:lnTo>
                <a:lnTo>
                  <a:pt x="10414" y="251333"/>
                </a:lnTo>
                <a:lnTo>
                  <a:pt x="22733" y="251333"/>
                </a:lnTo>
                <a:lnTo>
                  <a:pt x="28956" y="247014"/>
                </a:lnTo>
                <a:lnTo>
                  <a:pt x="33020" y="242824"/>
                </a:lnTo>
                <a:lnTo>
                  <a:pt x="33020" y="8509"/>
                </a:lnTo>
                <a:lnTo>
                  <a:pt x="28956" y="4190"/>
                </a:lnTo>
                <a:lnTo>
                  <a:pt x="16510" y="0"/>
                </a:lnTo>
                <a:close/>
              </a:path>
            </a:pathLst>
          </a:custGeom>
          <a:solidFill>
            <a:srgbClr val="6C6C6E"/>
          </a:solidFill>
        </p:spPr>
        <p:txBody>
          <a:bodyPr wrap="square" lIns="0" tIns="0" rIns="0" bIns="0" rtlCol="0"/>
          <a:lstStyle/>
          <a:p>
            <a:endParaRPr/>
          </a:p>
        </p:txBody>
      </p:sp>
      <p:sp>
        <p:nvSpPr>
          <p:cNvPr id="26" name="bg object 26"/>
          <p:cNvSpPr/>
          <p:nvPr/>
        </p:nvSpPr>
        <p:spPr>
          <a:xfrm>
            <a:off x="6423659" y="1901951"/>
            <a:ext cx="46990" cy="44450"/>
          </a:xfrm>
          <a:custGeom>
            <a:avLst/>
            <a:gdLst/>
            <a:ahLst/>
            <a:cxnLst/>
            <a:rect l="l" t="t" r="r" b="b"/>
            <a:pathLst>
              <a:path w="46989" h="44450">
                <a:moveTo>
                  <a:pt x="23367" y="0"/>
                </a:moveTo>
                <a:lnTo>
                  <a:pt x="14859" y="2032"/>
                </a:lnTo>
                <a:lnTo>
                  <a:pt x="6350" y="6350"/>
                </a:lnTo>
                <a:lnTo>
                  <a:pt x="2159" y="12573"/>
                </a:lnTo>
                <a:lnTo>
                  <a:pt x="0" y="20955"/>
                </a:lnTo>
                <a:lnTo>
                  <a:pt x="2159" y="29337"/>
                </a:lnTo>
                <a:lnTo>
                  <a:pt x="6350" y="37846"/>
                </a:lnTo>
                <a:lnTo>
                  <a:pt x="14859" y="42037"/>
                </a:lnTo>
                <a:lnTo>
                  <a:pt x="23367" y="44069"/>
                </a:lnTo>
                <a:lnTo>
                  <a:pt x="31876" y="42037"/>
                </a:lnTo>
                <a:lnTo>
                  <a:pt x="40259" y="37846"/>
                </a:lnTo>
                <a:lnTo>
                  <a:pt x="44576" y="29337"/>
                </a:lnTo>
                <a:lnTo>
                  <a:pt x="46736" y="20955"/>
                </a:lnTo>
                <a:lnTo>
                  <a:pt x="44576" y="12573"/>
                </a:lnTo>
                <a:lnTo>
                  <a:pt x="40259" y="6350"/>
                </a:lnTo>
                <a:lnTo>
                  <a:pt x="31876" y="2032"/>
                </a:lnTo>
                <a:lnTo>
                  <a:pt x="23367" y="0"/>
                </a:lnTo>
                <a:close/>
              </a:path>
            </a:pathLst>
          </a:custGeom>
          <a:solidFill>
            <a:srgbClr val="6C6C6E"/>
          </a:solidFill>
        </p:spPr>
        <p:txBody>
          <a:bodyPr wrap="square" lIns="0" tIns="0" rIns="0" bIns="0" rtlCol="0"/>
          <a:lstStyle/>
          <a:p>
            <a:endParaRPr/>
          </a:p>
        </p:txBody>
      </p:sp>
      <p:sp>
        <p:nvSpPr>
          <p:cNvPr id="27" name="bg object 27"/>
          <p:cNvSpPr/>
          <p:nvPr/>
        </p:nvSpPr>
        <p:spPr>
          <a:xfrm>
            <a:off x="6534899" y="1882139"/>
            <a:ext cx="421005" cy="393065"/>
          </a:xfrm>
          <a:custGeom>
            <a:avLst/>
            <a:gdLst/>
            <a:ahLst/>
            <a:cxnLst/>
            <a:rect l="l" t="t" r="r" b="b"/>
            <a:pathLst>
              <a:path w="421004" h="393064">
                <a:moveTo>
                  <a:pt x="204863" y="361188"/>
                </a:moveTo>
                <a:lnTo>
                  <a:pt x="200672" y="354838"/>
                </a:lnTo>
                <a:lnTo>
                  <a:pt x="196354" y="350647"/>
                </a:lnTo>
                <a:lnTo>
                  <a:pt x="190131" y="348488"/>
                </a:lnTo>
                <a:lnTo>
                  <a:pt x="44323" y="348488"/>
                </a:lnTo>
                <a:lnTo>
                  <a:pt x="44323" y="8509"/>
                </a:lnTo>
                <a:lnTo>
                  <a:pt x="37973" y="4191"/>
                </a:lnTo>
                <a:lnTo>
                  <a:pt x="31623" y="2159"/>
                </a:lnTo>
                <a:lnTo>
                  <a:pt x="23253" y="0"/>
                </a:lnTo>
                <a:lnTo>
                  <a:pt x="6350" y="4191"/>
                </a:lnTo>
                <a:lnTo>
                  <a:pt x="2171" y="8509"/>
                </a:lnTo>
                <a:lnTo>
                  <a:pt x="0" y="14732"/>
                </a:lnTo>
                <a:lnTo>
                  <a:pt x="0" y="373888"/>
                </a:lnTo>
                <a:lnTo>
                  <a:pt x="2171" y="380238"/>
                </a:lnTo>
                <a:lnTo>
                  <a:pt x="6350" y="384429"/>
                </a:lnTo>
                <a:lnTo>
                  <a:pt x="12700" y="388620"/>
                </a:lnTo>
                <a:lnTo>
                  <a:pt x="196354" y="388620"/>
                </a:lnTo>
                <a:lnTo>
                  <a:pt x="200672" y="384429"/>
                </a:lnTo>
                <a:lnTo>
                  <a:pt x="204863" y="376047"/>
                </a:lnTo>
                <a:lnTo>
                  <a:pt x="204863" y="361188"/>
                </a:lnTo>
                <a:close/>
              </a:path>
              <a:path w="421004" h="393064">
                <a:moveTo>
                  <a:pt x="420382" y="215519"/>
                </a:moveTo>
                <a:lnTo>
                  <a:pt x="414032" y="196469"/>
                </a:lnTo>
                <a:lnTo>
                  <a:pt x="407682" y="179578"/>
                </a:lnTo>
                <a:lnTo>
                  <a:pt x="403694" y="173228"/>
                </a:lnTo>
                <a:lnTo>
                  <a:pt x="397141" y="162687"/>
                </a:lnTo>
                <a:lnTo>
                  <a:pt x="382409" y="149987"/>
                </a:lnTo>
                <a:lnTo>
                  <a:pt x="365391" y="141478"/>
                </a:lnTo>
                <a:lnTo>
                  <a:pt x="344309" y="135255"/>
                </a:lnTo>
                <a:lnTo>
                  <a:pt x="319036" y="133096"/>
                </a:lnTo>
                <a:lnTo>
                  <a:pt x="293636" y="137287"/>
                </a:lnTo>
                <a:lnTo>
                  <a:pt x="249186" y="154178"/>
                </a:lnTo>
                <a:lnTo>
                  <a:pt x="242963" y="164719"/>
                </a:lnTo>
                <a:lnTo>
                  <a:pt x="244995" y="173228"/>
                </a:lnTo>
                <a:lnTo>
                  <a:pt x="253377" y="185928"/>
                </a:lnTo>
                <a:lnTo>
                  <a:pt x="259854" y="187960"/>
                </a:lnTo>
                <a:lnTo>
                  <a:pt x="278777" y="179578"/>
                </a:lnTo>
                <a:lnTo>
                  <a:pt x="297827" y="173228"/>
                </a:lnTo>
                <a:lnTo>
                  <a:pt x="344309" y="175387"/>
                </a:lnTo>
                <a:lnTo>
                  <a:pt x="373900" y="213360"/>
                </a:lnTo>
                <a:lnTo>
                  <a:pt x="376059" y="223901"/>
                </a:lnTo>
                <a:lnTo>
                  <a:pt x="376059" y="249301"/>
                </a:lnTo>
                <a:lnTo>
                  <a:pt x="376059" y="276733"/>
                </a:lnTo>
                <a:lnTo>
                  <a:pt x="376059" y="312674"/>
                </a:lnTo>
                <a:lnTo>
                  <a:pt x="371741" y="323215"/>
                </a:lnTo>
                <a:lnTo>
                  <a:pt x="365391" y="331597"/>
                </a:lnTo>
                <a:lnTo>
                  <a:pt x="357009" y="342265"/>
                </a:lnTo>
                <a:lnTo>
                  <a:pt x="344309" y="348488"/>
                </a:lnTo>
                <a:lnTo>
                  <a:pt x="333768" y="354838"/>
                </a:lnTo>
                <a:lnTo>
                  <a:pt x="323227" y="359156"/>
                </a:lnTo>
                <a:lnTo>
                  <a:pt x="304177" y="359156"/>
                </a:lnTo>
                <a:lnTo>
                  <a:pt x="272427" y="327406"/>
                </a:lnTo>
                <a:lnTo>
                  <a:pt x="272427" y="308356"/>
                </a:lnTo>
                <a:lnTo>
                  <a:pt x="308368" y="280924"/>
                </a:lnTo>
                <a:lnTo>
                  <a:pt x="331609" y="276733"/>
                </a:lnTo>
                <a:lnTo>
                  <a:pt x="376059" y="276733"/>
                </a:lnTo>
                <a:lnTo>
                  <a:pt x="376059" y="249301"/>
                </a:lnTo>
                <a:lnTo>
                  <a:pt x="323227" y="249301"/>
                </a:lnTo>
                <a:lnTo>
                  <a:pt x="297827" y="253492"/>
                </a:lnTo>
                <a:lnTo>
                  <a:pt x="259854" y="266192"/>
                </a:lnTo>
                <a:lnTo>
                  <a:pt x="228104" y="304165"/>
                </a:lnTo>
                <a:lnTo>
                  <a:pt x="225945" y="323215"/>
                </a:lnTo>
                <a:lnTo>
                  <a:pt x="228104" y="340106"/>
                </a:lnTo>
                <a:lnTo>
                  <a:pt x="247154" y="376047"/>
                </a:lnTo>
                <a:lnTo>
                  <a:pt x="282968" y="392938"/>
                </a:lnTo>
                <a:lnTo>
                  <a:pt x="310527" y="392938"/>
                </a:lnTo>
                <a:lnTo>
                  <a:pt x="361200" y="371729"/>
                </a:lnTo>
                <a:lnTo>
                  <a:pt x="372414" y="359156"/>
                </a:lnTo>
                <a:lnTo>
                  <a:pt x="378091" y="352806"/>
                </a:lnTo>
                <a:lnTo>
                  <a:pt x="378091" y="373888"/>
                </a:lnTo>
                <a:lnTo>
                  <a:pt x="380250" y="380238"/>
                </a:lnTo>
                <a:lnTo>
                  <a:pt x="384441" y="384429"/>
                </a:lnTo>
                <a:lnTo>
                  <a:pt x="390791" y="388620"/>
                </a:lnTo>
                <a:lnTo>
                  <a:pt x="407682" y="388620"/>
                </a:lnTo>
                <a:lnTo>
                  <a:pt x="420382" y="380238"/>
                </a:lnTo>
                <a:lnTo>
                  <a:pt x="420382" y="352806"/>
                </a:lnTo>
                <a:lnTo>
                  <a:pt x="420382" y="215519"/>
                </a:lnTo>
                <a:close/>
              </a:path>
            </a:pathLst>
          </a:custGeom>
          <a:solidFill>
            <a:srgbClr val="6C6C6E"/>
          </a:solidFill>
        </p:spPr>
        <p:txBody>
          <a:bodyPr wrap="square" lIns="0" tIns="0" rIns="0" bIns="0" rtlCol="0"/>
          <a:lstStyle/>
          <a:p>
            <a:endParaRPr/>
          </a:p>
        </p:txBody>
      </p:sp>
      <p:sp>
        <p:nvSpPr>
          <p:cNvPr id="28" name="bg object 28"/>
          <p:cNvSpPr/>
          <p:nvPr/>
        </p:nvSpPr>
        <p:spPr>
          <a:xfrm>
            <a:off x="7016496" y="1868423"/>
            <a:ext cx="210185" cy="407034"/>
          </a:xfrm>
          <a:custGeom>
            <a:avLst/>
            <a:gdLst/>
            <a:ahLst/>
            <a:cxnLst/>
            <a:rect l="l" t="t" r="r" b="b"/>
            <a:pathLst>
              <a:path w="210184" h="407035">
                <a:moveTo>
                  <a:pt x="209804" y="229743"/>
                </a:moveTo>
                <a:lnTo>
                  <a:pt x="194945" y="193929"/>
                </a:lnTo>
                <a:lnTo>
                  <a:pt x="167386" y="164465"/>
                </a:lnTo>
                <a:lnTo>
                  <a:pt x="167386" y="250825"/>
                </a:lnTo>
                <a:lnTo>
                  <a:pt x="167386" y="303530"/>
                </a:lnTo>
                <a:lnTo>
                  <a:pt x="148336" y="347726"/>
                </a:lnTo>
                <a:lnTo>
                  <a:pt x="118618" y="366776"/>
                </a:lnTo>
                <a:lnTo>
                  <a:pt x="95377" y="366776"/>
                </a:lnTo>
                <a:lnTo>
                  <a:pt x="74168" y="358267"/>
                </a:lnTo>
                <a:lnTo>
                  <a:pt x="63500" y="349885"/>
                </a:lnTo>
                <a:lnTo>
                  <a:pt x="55118" y="341503"/>
                </a:lnTo>
                <a:lnTo>
                  <a:pt x="50927" y="332994"/>
                </a:lnTo>
                <a:lnTo>
                  <a:pt x="46609" y="326644"/>
                </a:lnTo>
                <a:lnTo>
                  <a:pt x="44577" y="318262"/>
                </a:lnTo>
                <a:lnTo>
                  <a:pt x="44577" y="250825"/>
                </a:lnTo>
                <a:lnTo>
                  <a:pt x="48768" y="225552"/>
                </a:lnTo>
                <a:lnTo>
                  <a:pt x="55118" y="215011"/>
                </a:lnTo>
                <a:lnTo>
                  <a:pt x="72136" y="198120"/>
                </a:lnTo>
                <a:lnTo>
                  <a:pt x="93218" y="189738"/>
                </a:lnTo>
                <a:lnTo>
                  <a:pt x="116586" y="189738"/>
                </a:lnTo>
                <a:lnTo>
                  <a:pt x="129286" y="193929"/>
                </a:lnTo>
                <a:lnTo>
                  <a:pt x="161036" y="227584"/>
                </a:lnTo>
                <a:lnTo>
                  <a:pt x="167386" y="250825"/>
                </a:lnTo>
                <a:lnTo>
                  <a:pt x="167386" y="164465"/>
                </a:lnTo>
                <a:lnTo>
                  <a:pt x="133477" y="149606"/>
                </a:lnTo>
                <a:lnTo>
                  <a:pt x="114427" y="147574"/>
                </a:lnTo>
                <a:lnTo>
                  <a:pt x="93218" y="151765"/>
                </a:lnTo>
                <a:lnTo>
                  <a:pt x="72136" y="160147"/>
                </a:lnTo>
                <a:lnTo>
                  <a:pt x="57150" y="172847"/>
                </a:lnTo>
                <a:lnTo>
                  <a:pt x="44577" y="189738"/>
                </a:lnTo>
                <a:lnTo>
                  <a:pt x="44577" y="8382"/>
                </a:lnTo>
                <a:lnTo>
                  <a:pt x="38100" y="4191"/>
                </a:lnTo>
                <a:lnTo>
                  <a:pt x="31750" y="2159"/>
                </a:lnTo>
                <a:lnTo>
                  <a:pt x="23368" y="0"/>
                </a:lnTo>
                <a:lnTo>
                  <a:pt x="6350" y="4191"/>
                </a:lnTo>
                <a:lnTo>
                  <a:pt x="2159" y="8382"/>
                </a:lnTo>
                <a:lnTo>
                  <a:pt x="0" y="14732"/>
                </a:lnTo>
                <a:lnTo>
                  <a:pt x="0" y="387858"/>
                </a:lnTo>
                <a:lnTo>
                  <a:pt x="2159" y="394208"/>
                </a:lnTo>
                <a:lnTo>
                  <a:pt x="6350" y="398399"/>
                </a:lnTo>
                <a:lnTo>
                  <a:pt x="14859" y="402590"/>
                </a:lnTo>
                <a:lnTo>
                  <a:pt x="29718" y="402590"/>
                </a:lnTo>
                <a:lnTo>
                  <a:pt x="42418" y="394208"/>
                </a:lnTo>
                <a:lnTo>
                  <a:pt x="42418" y="366776"/>
                </a:lnTo>
                <a:lnTo>
                  <a:pt x="48768" y="373126"/>
                </a:lnTo>
                <a:lnTo>
                  <a:pt x="93218" y="404749"/>
                </a:lnTo>
                <a:lnTo>
                  <a:pt x="135636" y="406781"/>
                </a:lnTo>
                <a:lnTo>
                  <a:pt x="152527" y="400431"/>
                </a:lnTo>
                <a:lnTo>
                  <a:pt x="194945" y="360426"/>
                </a:lnTo>
                <a:lnTo>
                  <a:pt x="209804" y="324612"/>
                </a:lnTo>
                <a:lnTo>
                  <a:pt x="209804" y="229743"/>
                </a:lnTo>
                <a:close/>
              </a:path>
            </a:pathLst>
          </a:custGeom>
          <a:solidFill>
            <a:srgbClr val="6C6C6E"/>
          </a:solidFill>
        </p:spPr>
        <p:txBody>
          <a:bodyPr wrap="square" lIns="0" tIns="0" rIns="0" bIns="0" rtlCol="0"/>
          <a:lstStyle/>
          <a:p>
            <a:endParaRPr/>
          </a:p>
        </p:txBody>
      </p:sp>
      <p:pic>
        <p:nvPicPr>
          <p:cNvPr id="29" name="bg object 29"/>
          <p:cNvPicPr/>
          <p:nvPr/>
        </p:nvPicPr>
        <p:blipFill>
          <a:blip r:embed="rId5" cstate="print"/>
          <a:stretch>
            <a:fillRect/>
          </a:stretch>
        </p:blipFill>
        <p:spPr>
          <a:xfrm>
            <a:off x="5250179" y="2363723"/>
            <a:ext cx="92962" cy="164591"/>
          </a:xfrm>
          <a:prstGeom prst="rect">
            <a:avLst/>
          </a:prstGeom>
        </p:spPr>
      </p:pic>
      <p:pic>
        <p:nvPicPr>
          <p:cNvPr id="30" name="bg object 30"/>
          <p:cNvPicPr/>
          <p:nvPr/>
        </p:nvPicPr>
        <p:blipFill>
          <a:blip r:embed="rId6" cstate="print"/>
          <a:stretch>
            <a:fillRect/>
          </a:stretch>
        </p:blipFill>
        <p:spPr>
          <a:xfrm>
            <a:off x="5378195" y="2357627"/>
            <a:ext cx="83818" cy="170687"/>
          </a:xfrm>
          <a:prstGeom prst="rect">
            <a:avLst/>
          </a:prstGeom>
        </p:spPr>
      </p:pic>
      <p:pic>
        <p:nvPicPr>
          <p:cNvPr id="31" name="bg object 31"/>
          <p:cNvPicPr/>
          <p:nvPr/>
        </p:nvPicPr>
        <p:blipFill>
          <a:blip r:embed="rId7" cstate="print"/>
          <a:stretch>
            <a:fillRect/>
          </a:stretch>
        </p:blipFill>
        <p:spPr>
          <a:xfrm>
            <a:off x="5498591" y="2421635"/>
            <a:ext cx="83818" cy="106679"/>
          </a:xfrm>
          <a:prstGeom prst="rect">
            <a:avLst/>
          </a:prstGeom>
        </p:spPr>
      </p:pic>
      <p:pic>
        <p:nvPicPr>
          <p:cNvPr id="32" name="bg object 32"/>
          <p:cNvPicPr/>
          <p:nvPr/>
        </p:nvPicPr>
        <p:blipFill>
          <a:blip r:embed="rId8" cstate="print"/>
          <a:stretch>
            <a:fillRect/>
          </a:stretch>
        </p:blipFill>
        <p:spPr>
          <a:xfrm>
            <a:off x="5618987" y="2421635"/>
            <a:ext cx="146303" cy="106679"/>
          </a:xfrm>
          <a:prstGeom prst="rect">
            <a:avLst/>
          </a:prstGeom>
        </p:spPr>
      </p:pic>
      <p:sp>
        <p:nvSpPr>
          <p:cNvPr id="33" name="bg object 33"/>
          <p:cNvSpPr/>
          <p:nvPr/>
        </p:nvSpPr>
        <p:spPr>
          <a:xfrm>
            <a:off x="5803392" y="2372867"/>
            <a:ext cx="18415" cy="19050"/>
          </a:xfrm>
          <a:custGeom>
            <a:avLst/>
            <a:gdLst/>
            <a:ahLst/>
            <a:cxnLst/>
            <a:rect l="l" t="t" r="r" b="b"/>
            <a:pathLst>
              <a:path w="18414" h="19050">
                <a:moveTo>
                  <a:pt x="18161" y="6350"/>
                </a:moveTo>
                <a:lnTo>
                  <a:pt x="16129" y="2159"/>
                </a:lnTo>
                <a:lnTo>
                  <a:pt x="14097" y="0"/>
                </a:lnTo>
                <a:lnTo>
                  <a:pt x="6096" y="0"/>
                </a:lnTo>
                <a:lnTo>
                  <a:pt x="2032" y="2159"/>
                </a:lnTo>
                <a:lnTo>
                  <a:pt x="0" y="6350"/>
                </a:lnTo>
                <a:lnTo>
                  <a:pt x="0" y="12700"/>
                </a:lnTo>
                <a:lnTo>
                  <a:pt x="2032" y="16891"/>
                </a:lnTo>
                <a:lnTo>
                  <a:pt x="6096" y="16891"/>
                </a:lnTo>
                <a:lnTo>
                  <a:pt x="10160" y="19050"/>
                </a:lnTo>
                <a:lnTo>
                  <a:pt x="14097" y="16891"/>
                </a:lnTo>
                <a:lnTo>
                  <a:pt x="16129" y="16891"/>
                </a:lnTo>
                <a:lnTo>
                  <a:pt x="18161" y="12700"/>
                </a:lnTo>
                <a:lnTo>
                  <a:pt x="18161" y="6350"/>
                </a:lnTo>
                <a:close/>
              </a:path>
            </a:pathLst>
          </a:custGeom>
          <a:solidFill>
            <a:srgbClr val="6C6C6E"/>
          </a:solidFill>
        </p:spPr>
        <p:txBody>
          <a:bodyPr wrap="square" lIns="0" tIns="0" rIns="0" bIns="0" rtlCol="0"/>
          <a:lstStyle/>
          <a:p>
            <a:endParaRPr/>
          </a:p>
        </p:txBody>
      </p:sp>
      <p:pic>
        <p:nvPicPr>
          <p:cNvPr id="34" name="bg object 34"/>
          <p:cNvPicPr/>
          <p:nvPr/>
        </p:nvPicPr>
        <p:blipFill>
          <a:blip r:embed="rId9" cstate="print"/>
          <a:stretch>
            <a:fillRect/>
          </a:stretch>
        </p:blipFill>
        <p:spPr>
          <a:xfrm>
            <a:off x="5805423" y="2421635"/>
            <a:ext cx="127506" cy="107568"/>
          </a:xfrm>
          <a:prstGeom prst="rect">
            <a:avLst/>
          </a:prstGeom>
        </p:spPr>
      </p:pic>
      <p:pic>
        <p:nvPicPr>
          <p:cNvPr id="35" name="bg object 35"/>
          <p:cNvPicPr/>
          <p:nvPr/>
        </p:nvPicPr>
        <p:blipFill>
          <a:blip r:embed="rId10" cstate="print"/>
          <a:stretch>
            <a:fillRect/>
          </a:stretch>
        </p:blipFill>
        <p:spPr>
          <a:xfrm>
            <a:off x="5958839" y="2421635"/>
            <a:ext cx="77724" cy="106679"/>
          </a:xfrm>
          <a:prstGeom prst="rect">
            <a:avLst/>
          </a:prstGeom>
        </p:spPr>
      </p:pic>
      <p:sp>
        <p:nvSpPr>
          <p:cNvPr id="36" name="bg object 36"/>
          <p:cNvSpPr/>
          <p:nvPr/>
        </p:nvSpPr>
        <p:spPr>
          <a:xfrm>
            <a:off x="6079235" y="2357627"/>
            <a:ext cx="15240" cy="172085"/>
          </a:xfrm>
          <a:custGeom>
            <a:avLst/>
            <a:gdLst/>
            <a:ahLst/>
            <a:cxnLst/>
            <a:rect l="l" t="t" r="r" b="b"/>
            <a:pathLst>
              <a:path w="15239" h="172085">
                <a:moveTo>
                  <a:pt x="6350" y="0"/>
                </a:moveTo>
                <a:lnTo>
                  <a:pt x="2159" y="2159"/>
                </a:lnTo>
                <a:lnTo>
                  <a:pt x="0" y="6350"/>
                </a:lnTo>
                <a:lnTo>
                  <a:pt x="0" y="165481"/>
                </a:lnTo>
                <a:lnTo>
                  <a:pt x="2159" y="169672"/>
                </a:lnTo>
                <a:lnTo>
                  <a:pt x="6350" y="171831"/>
                </a:lnTo>
                <a:lnTo>
                  <a:pt x="12700" y="169672"/>
                </a:lnTo>
                <a:lnTo>
                  <a:pt x="14859" y="165481"/>
                </a:lnTo>
                <a:lnTo>
                  <a:pt x="14859" y="6350"/>
                </a:lnTo>
                <a:lnTo>
                  <a:pt x="12700" y="2159"/>
                </a:lnTo>
                <a:lnTo>
                  <a:pt x="6350" y="0"/>
                </a:lnTo>
                <a:close/>
              </a:path>
            </a:pathLst>
          </a:custGeom>
          <a:solidFill>
            <a:srgbClr val="6C6C6E"/>
          </a:solidFill>
        </p:spPr>
        <p:txBody>
          <a:bodyPr wrap="square" lIns="0" tIns="0" rIns="0" bIns="0" rtlCol="0"/>
          <a:lstStyle/>
          <a:p>
            <a:endParaRPr/>
          </a:p>
        </p:txBody>
      </p:sp>
      <p:pic>
        <p:nvPicPr>
          <p:cNvPr id="37" name="bg object 37"/>
          <p:cNvPicPr/>
          <p:nvPr/>
        </p:nvPicPr>
        <p:blipFill>
          <a:blip r:embed="rId11" cstate="print"/>
          <a:stretch>
            <a:fillRect/>
          </a:stretch>
        </p:blipFill>
        <p:spPr>
          <a:xfrm>
            <a:off x="6198108" y="2363723"/>
            <a:ext cx="83818" cy="164591"/>
          </a:xfrm>
          <a:prstGeom prst="rect">
            <a:avLst/>
          </a:prstGeom>
        </p:spPr>
      </p:pic>
      <p:pic>
        <p:nvPicPr>
          <p:cNvPr id="38" name="bg object 38"/>
          <p:cNvPicPr/>
          <p:nvPr/>
        </p:nvPicPr>
        <p:blipFill>
          <a:blip r:embed="rId12" cstate="print"/>
          <a:stretch>
            <a:fillRect/>
          </a:stretch>
        </p:blipFill>
        <p:spPr>
          <a:xfrm>
            <a:off x="6304788" y="2421635"/>
            <a:ext cx="77724" cy="106679"/>
          </a:xfrm>
          <a:prstGeom prst="rect">
            <a:avLst/>
          </a:prstGeom>
        </p:spPr>
      </p:pic>
      <p:pic>
        <p:nvPicPr>
          <p:cNvPr id="39" name="bg object 39"/>
          <p:cNvPicPr/>
          <p:nvPr/>
        </p:nvPicPr>
        <p:blipFill>
          <a:blip r:embed="rId13" cstate="print"/>
          <a:stretch>
            <a:fillRect/>
          </a:stretch>
        </p:blipFill>
        <p:spPr>
          <a:xfrm>
            <a:off x="6423660" y="2357627"/>
            <a:ext cx="83818" cy="170687"/>
          </a:xfrm>
          <a:prstGeom prst="rect">
            <a:avLst/>
          </a:prstGeom>
        </p:spPr>
      </p:pic>
      <p:pic>
        <p:nvPicPr>
          <p:cNvPr id="40" name="bg object 40"/>
          <p:cNvPicPr/>
          <p:nvPr/>
        </p:nvPicPr>
        <p:blipFill>
          <a:blip r:embed="rId14" cstate="print"/>
          <a:stretch>
            <a:fillRect/>
          </a:stretch>
        </p:blipFill>
        <p:spPr>
          <a:xfrm>
            <a:off x="6539484" y="2421635"/>
            <a:ext cx="83818" cy="106679"/>
          </a:xfrm>
          <a:prstGeom prst="rect">
            <a:avLst/>
          </a:prstGeom>
        </p:spPr>
      </p:pic>
      <p:sp>
        <p:nvSpPr>
          <p:cNvPr id="41" name="bg object 41"/>
          <p:cNvSpPr/>
          <p:nvPr/>
        </p:nvSpPr>
        <p:spPr>
          <a:xfrm>
            <a:off x="6661404" y="2421635"/>
            <a:ext cx="57785" cy="107950"/>
          </a:xfrm>
          <a:custGeom>
            <a:avLst/>
            <a:gdLst/>
            <a:ahLst/>
            <a:cxnLst/>
            <a:rect l="l" t="t" r="r" b="b"/>
            <a:pathLst>
              <a:path w="57784" h="107950">
                <a:moveTo>
                  <a:pt x="57785" y="6350"/>
                </a:moveTo>
                <a:lnTo>
                  <a:pt x="55626" y="2159"/>
                </a:lnTo>
                <a:lnTo>
                  <a:pt x="51308" y="0"/>
                </a:lnTo>
                <a:lnTo>
                  <a:pt x="14986" y="16891"/>
                </a:lnTo>
                <a:lnTo>
                  <a:pt x="14986" y="6350"/>
                </a:lnTo>
                <a:lnTo>
                  <a:pt x="12827" y="2159"/>
                </a:lnTo>
                <a:lnTo>
                  <a:pt x="2159" y="2159"/>
                </a:lnTo>
                <a:lnTo>
                  <a:pt x="0" y="6350"/>
                </a:lnTo>
                <a:lnTo>
                  <a:pt x="0" y="101600"/>
                </a:lnTo>
                <a:lnTo>
                  <a:pt x="2159" y="105791"/>
                </a:lnTo>
                <a:lnTo>
                  <a:pt x="6350" y="107950"/>
                </a:lnTo>
                <a:lnTo>
                  <a:pt x="12827" y="105791"/>
                </a:lnTo>
                <a:lnTo>
                  <a:pt x="14986" y="101600"/>
                </a:lnTo>
                <a:lnTo>
                  <a:pt x="14986" y="46609"/>
                </a:lnTo>
                <a:lnTo>
                  <a:pt x="17145" y="33909"/>
                </a:lnTo>
                <a:lnTo>
                  <a:pt x="44958" y="12700"/>
                </a:lnTo>
                <a:lnTo>
                  <a:pt x="51308" y="12700"/>
                </a:lnTo>
                <a:lnTo>
                  <a:pt x="55626" y="10541"/>
                </a:lnTo>
                <a:lnTo>
                  <a:pt x="57785" y="6350"/>
                </a:lnTo>
                <a:close/>
              </a:path>
            </a:pathLst>
          </a:custGeom>
          <a:solidFill>
            <a:srgbClr val="6C6C6E"/>
          </a:solidFill>
        </p:spPr>
        <p:txBody>
          <a:bodyPr wrap="square" lIns="0" tIns="0" rIns="0" bIns="0" rtlCol="0"/>
          <a:lstStyle/>
          <a:p>
            <a:endParaRPr/>
          </a:p>
        </p:txBody>
      </p:sp>
      <p:pic>
        <p:nvPicPr>
          <p:cNvPr id="42" name="bg object 42"/>
          <p:cNvPicPr/>
          <p:nvPr/>
        </p:nvPicPr>
        <p:blipFill>
          <a:blip r:embed="rId15" cstate="print"/>
          <a:stretch>
            <a:fillRect/>
          </a:stretch>
        </p:blipFill>
        <p:spPr>
          <a:xfrm>
            <a:off x="6742176" y="2421635"/>
            <a:ext cx="77722" cy="106679"/>
          </a:xfrm>
          <a:prstGeom prst="rect">
            <a:avLst/>
          </a:prstGeom>
        </p:spPr>
      </p:pic>
      <p:sp>
        <p:nvSpPr>
          <p:cNvPr id="43" name="bg object 43"/>
          <p:cNvSpPr/>
          <p:nvPr/>
        </p:nvSpPr>
        <p:spPr>
          <a:xfrm>
            <a:off x="6861048" y="2372867"/>
            <a:ext cx="48895" cy="156845"/>
          </a:xfrm>
          <a:custGeom>
            <a:avLst/>
            <a:gdLst/>
            <a:ahLst/>
            <a:cxnLst/>
            <a:rect l="l" t="t" r="r" b="b"/>
            <a:pathLst>
              <a:path w="48895" h="156844">
                <a:moveTo>
                  <a:pt x="6350" y="0"/>
                </a:moveTo>
                <a:lnTo>
                  <a:pt x="2158" y="2159"/>
                </a:lnTo>
                <a:lnTo>
                  <a:pt x="0" y="4191"/>
                </a:lnTo>
                <a:lnTo>
                  <a:pt x="0" y="122555"/>
                </a:lnTo>
                <a:lnTo>
                  <a:pt x="2158" y="137414"/>
                </a:lnTo>
                <a:lnTo>
                  <a:pt x="4191" y="143764"/>
                </a:lnTo>
                <a:lnTo>
                  <a:pt x="8381" y="147955"/>
                </a:lnTo>
                <a:lnTo>
                  <a:pt x="12573" y="150114"/>
                </a:lnTo>
                <a:lnTo>
                  <a:pt x="18923" y="154305"/>
                </a:lnTo>
                <a:lnTo>
                  <a:pt x="33654" y="156337"/>
                </a:lnTo>
                <a:lnTo>
                  <a:pt x="40004" y="156337"/>
                </a:lnTo>
                <a:lnTo>
                  <a:pt x="46227" y="154305"/>
                </a:lnTo>
                <a:lnTo>
                  <a:pt x="46227" y="143764"/>
                </a:lnTo>
                <a:lnTo>
                  <a:pt x="40004" y="141605"/>
                </a:lnTo>
                <a:lnTo>
                  <a:pt x="25273" y="141605"/>
                </a:lnTo>
                <a:lnTo>
                  <a:pt x="18923" y="137414"/>
                </a:lnTo>
                <a:lnTo>
                  <a:pt x="14731" y="131064"/>
                </a:lnTo>
                <a:lnTo>
                  <a:pt x="14731" y="61341"/>
                </a:lnTo>
                <a:lnTo>
                  <a:pt x="46227" y="61341"/>
                </a:lnTo>
                <a:lnTo>
                  <a:pt x="48386" y="57023"/>
                </a:lnTo>
                <a:lnTo>
                  <a:pt x="46227" y="50673"/>
                </a:lnTo>
                <a:lnTo>
                  <a:pt x="14731" y="50673"/>
                </a:lnTo>
                <a:lnTo>
                  <a:pt x="14731" y="4191"/>
                </a:lnTo>
                <a:lnTo>
                  <a:pt x="6350" y="0"/>
                </a:lnTo>
                <a:close/>
              </a:path>
            </a:pathLst>
          </a:custGeom>
          <a:solidFill>
            <a:srgbClr val="6C6C6E"/>
          </a:solidFill>
        </p:spPr>
        <p:txBody>
          <a:bodyPr wrap="square" lIns="0" tIns="0" rIns="0" bIns="0" rtlCol="0"/>
          <a:lstStyle/>
          <a:p>
            <a:endParaRPr/>
          </a:p>
        </p:txBody>
      </p:sp>
      <p:pic>
        <p:nvPicPr>
          <p:cNvPr id="44" name="bg object 44"/>
          <p:cNvPicPr/>
          <p:nvPr/>
        </p:nvPicPr>
        <p:blipFill>
          <a:blip r:embed="rId16" cstate="print"/>
          <a:stretch>
            <a:fillRect/>
          </a:stretch>
        </p:blipFill>
        <p:spPr>
          <a:xfrm>
            <a:off x="6934200" y="2421635"/>
            <a:ext cx="83818" cy="106679"/>
          </a:xfrm>
          <a:prstGeom prst="rect">
            <a:avLst/>
          </a:prstGeom>
        </p:spPr>
      </p:pic>
      <p:pic>
        <p:nvPicPr>
          <p:cNvPr id="45" name="bg object 45"/>
          <p:cNvPicPr/>
          <p:nvPr/>
        </p:nvPicPr>
        <p:blipFill>
          <a:blip r:embed="rId17" cstate="print"/>
          <a:stretch>
            <a:fillRect/>
          </a:stretch>
        </p:blipFill>
        <p:spPr>
          <a:xfrm>
            <a:off x="7054596" y="2421635"/>
            <a:ext cx="164592" cy="153924"/>
          </a:xfrm>
          <a:prstGeom prst="rect">
            <a:avLst/>
          </a:prstGeom>
        </p:spPr>
      </p:pic>
      <p:pic>
        <p:nvPicPr>
          <p:cNvPr id="46" name="bg object 46"/>
          <p:cNvPicPr/>
          <p:nvPr/>
        </p:nvPicPr>
        <p:blipFill>
          <a:blip r:embed="rId18" cstate="print"/>
          <a:stretch>
            <a:fillRect/>
          </a:stretch>
        </p:blipFill>
        <p:spPr>
          <a:xfrm>
            <a:off x="1239011" y="4802123"/>
            <a:ext cx="3165348" cy="652272"/>
          </a:xfrm>
          <a:prstGeom prst="rect">
            <a:avLst/>
          </a:prstGeom>
        </p:spPr>
      </p:pic>
      <p:pic>
        <p:nvPicPr>
          <p:cNvPr id="47" name="bg object 47"/>
          <p:cNvPicPr/>
          <p:nvPr/>
        </p:nvPicPr>
        <p:blipFill>
          <a:blip r:embed="rId19" cstate="print"/>
          <a:stretch>
            <a:fillRect/>
          </a:stretch>
        </p:blipFill>
        <p:spPr>
          <a:xfrm>
            <a:off x="3846576" y="4802123"/>
            <a:ext cx="734568" cy="652272"/>
          </a:xfrm>
          <a:prstGeom prst="rect">
            <a:avLst/>
          </a:prstGeom>
        </p:spPr>
      </p:pic>
      <p:pic>
        <p:nvPicPr>
          <p:cNvPr id="48" name="bg object 48"/>
          <p:cNvPicPr/>
          <p:nvPr/>
        </p:nvPicPr>
        <p:blipFill>
          <a:blip r:embed="rId20" cstate="print"/>
          <a:stretch>
            <a:fillRect/>
          </a:stretch>
        </p:blipFill>
        <p:spPr>
          <a:xfrm>
            <a:off x="4169663" y="4802123"/>
            <a:ext cx="1330452" cy="652272"/>
          </a:xfrm>
          <a:prstGeom prst="rect">
            <a:avLst/>
          </a:prstGeom>
        </p:spPr>
      </p:pic>
      <p:pic>
        <p:nvPicPr>
          <p:cNvPr id="49" name="bg object 49"/>
          <p:cNvPicPr/>
          <p:nvPr/>
        </p:nvPicPr>
        <p:blipFill>
          <a:blip r:embed="rId21" cstate="print"/>
          <a:stretch>
            <a:fillRect/>
          </a:stretch>
        </p:blipFill>
        <p:spPr>
          <a:xfrm>
            <a:off x="4942332" y="4802123"/>
            <a:ext cx="826008" cy="652272"/>
          </a:xfrm>
          <a:prstGeom prst="rect">
            <a:avLst/>
          </a:prstGeom>
        </p:spPr>
      </p:pic>
      <p:pic>
        <p:nvPicPr>
          <p:cNvPr id="50" name="bg object 50"/>
          <p:cNvPicPr/>
          <p:nvPr/>
        </p:nvPicPr>
        <p:blipFill>
          <a:blip r:embed="rId22" cstate="print"/>
          <a:stretch>
            <a:fillRect/>
          </a:stretch>
        </p:blipFill>
        <p:spPr>
          <a:xfrm>
            <a:off x="5209032" y="4802123"/>
            <a:ext cx="2212848" cy="652272"/>
          </a:xfrm>
          <a:prstGeom prst="rect">
            <a:avLst/>
          </a:prstGeom>
        </p:spPr>
      </p:pic>
      <p:pic>
        <p:nvPicPr>
          <p:cNvPr id="51" name="bg object 51"/>
          <p:cNvPicPr/>
          <p:nvPr/>
        </p:nvPicPr>
        <p:blipFill>
          <a:blip r:embed="rId23" cstate="print"/>
          <a:stretch>
            <a:fillRect/>
          </a:stretch>
        </p:blipFill>
        <p:spPr>
          <a:xfrm>
            <a:off x="6862571" y="4802123"/>
            <a:ext cx="726948" cy="652272"/>
          </a:xfrm>
          <a:prstGeom prst="rect">
            <a:avLst/>
          </a:prstGeom>
        </p:spPr>
      </p:pic>
      <p:pic>
        <p:nvPicPr>
          <p:cNvPr id="52" name="bg object 52"/>
          <p:cNvPicPr/>
          <p:nvPr/>
        </p:nvPicPr>
        <p:blipFill>
          <a:blip r:embed="rId24" cstate="print"/>
          <a:stretch>
            <a:fillRect/>
          </a:stretch>
        </p:blipFill>
        <p:spPr>
          <a:xfrm>
            <a:off x="7181088" y="4802123"/>
            <a:ext cx="2098548" cy="652272"/>
          </a:xfrm>
          <a:prstGeom prst="rect">
            <a:avLst/>
          </a:prstGeom>
        </p:spPr>
      </p:pic>
      <p:pic>
        <p:nvPicPr>
          <p:cNvPr id="53" name="bg object 53"/>
          <p:cNvPicPr/>
          <p:nvPr/>
        </p:nvPicPr>
        <p:blipFill>
          <a:blip r:embed="rId25" cstate="print"/>
          <a:stretch>
            <a:fillRect/>
          </a:stretch>
        </p:blipFill>
        <p:spPr>
          <a:xfrm>
            <a:off x="8854440" y="4802123"/>
            <a:ext cx="1956816" cy="652272"/>
          </a:xfrm>
          <a:prstGeom prst="rect">
            <a:avLst/>
          </a:prstGeom>
        </p:spPr>
      </p:pic>
      <p:sp>
        <p:nvSpPr>
          <p:cNvPr id="2" name="Holder 2"/>
          <p:cNvSpPr>
            <a:spLocks noGrp="1"/>
          </p:cNvSpPr>
          <p:nvPr>
            <p:ph type="title"/>
          </p:nvPr>
        </p:nvSpPr>
        <p:spPr/>
        <p:txBody>
          <a:bodyPr lIns="0" tIns="0" rIns="0" bIns="0"/>
          <a:lstStyle>
            <a:lvl1pPr>
              <a:defRPr sz="3200" b="0" i="0">
                <a:solidFill>
                  <a:srgbClr val="1F477B"/>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4913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917906-F731-6F4C-BEC1-FCC5E690F14E}" type="datetimeFigureOut">
              <a:rPr lang="es-ES" smtClean="0"/>
              <a:t>16/10/2023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151047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B917906-F731-6F4C-BEC1-FCC5E690F14E}" type="datetimeFigureOut">
              <a:rPr lang="es-ES" smtClean="0"/>
              <a:t>16/10/2023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92387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B917906-F731-6F4C-BEC1-FCC5E690F14E}" type="datetimeFigureOut">
              <a:rPr lang="es-ES" smtClean="0"/>
              <a:t>16/10/2023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343051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B917906-F731-6F4C-BEC1-FCC5E690F14E}" type="datetimeFigureOut">
              <a:rPr lang="es-ES" smtClean="0"/>
              <a:t>16/10/2023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927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B917906-F731-6F4C-BEC1-FCC5E690F14E}" type="datetimeFigureOut">
              <a:rPr lang="es-ES" smtClean="0"/>
              <a:t>16/10/2023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26749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B917906-F731-6F4C-BEC1-FCC5E690F14E}" type="datetimeFigureOut">
              <a:rPr lang="es-ES" smtClean="0"/>
              <a:t>16/10/2023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41840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B917906-F731-6F4C-BEC1-FCC5E690F14E}" type="datetimeFigureOut">
              <a:rPr lang="es-ES" smtClean="0"/>
              <a:t>16/10/2023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344163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B917906-F731-6F4C-BEC1-FCC5E690F14E}" type="datetimeFigureOut">
              <a:rPr lang="es-ES" smtClean="0"/>
              <a:t>16/10/2023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73F852-7A3F-5047-80AC-26603C964940}" type="slidenum">
              <a:rPr lang="es-ES" smtClean="0"/>
              <a:t>‹Nº›</a:t>
            </a:fld>
            <a:endParaRPr lang="es-ES"/>
          </a:p>
        </p:txBody>
      </p:sp>
    </p:spTree>
    <p:extLst>
      <p:ext uri="{BB962C8B-B14F-4D97-AF65-F5344CB8AC3E}">
        <p14:creationId xmlns:p14="http://schemas.microsoft.com/office/powerpoint/2010/main" val="50159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17906-F731-6F4C-BEC1-FCC5E690F14E}" type="datetimeFigureOut">
              <a:rPr lang="es-ES" smtClean="0"/>
              <a:t>16/10/2023</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3F852-7A3F-5047-80AC-26603C964940}" type="slidenum">
              <a:rPr lang="es-ES" smtClean="0"/>
              <a:t>‹Nº›</a:t>
            </a:fld>
            <a:endParaRPr lang="es-ES"/>
          </a:p>
        </p:txBody>
      </p:sp>
    </p:spTree>
    <p:extLst>
      <p:ext uri="{BB962C8B-B14F-4D97-AF65-F5344CB8AC3E}">
        <p14:creationId xmlns:p14="http://schemas.microsoft.com/office/powerpoint/2010/main" val="33554034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47.emf"/></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0.pn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hyperlink" Target="http://www.chemilab.com.co/" TargetMode="External"/><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0.png"/><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1.emf"/><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33.jpeg"/><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pn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35.emf"/><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7.emf"/></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pn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80000" sy="80000" flip="none" algn="tl"/>
        </a:blipFill>
        <a:effectLst/>
      </p:bgPr>
    </p:bg>
    <p:spTree>
      <p:nvGrpSpPr>
        <p:cNvPr id="1" name=""/>
        <p:cNvGrpSpPr/>
        <p:nvPr/>
      </p:nvGrpSpPr>
      <p:grpSpPr>
        <a:xfrm>
          <a:off x="0" y="0"/>
          <a:ext cx="0" cy="0"/>
          <a:chOff x="0" y="0"/>
          <a:chExt cx="0" cy="0"/>
        </a:xfrm>
      </p:grpSpPr>
      <p:sp>
        <p:nvSpPr>
          <p:cNvPr id="13" name="object 3"/>
          <p:cNvSpPr txBox="1">
            <a:spLocks/>
          </p:cNvSpPr>
          <p:nvPr/>
        </p:nvSpPr>
        <p:spPr>
          <a:xfrm>
            <a:off x="2893600" y="2933253"/>
            <a:ext cx="7726097" cy="2875146"/>
          </a:xfrm>
          <a:prstGeom prst="rect">
            <a:avLst/>
          </a:prstGeom>
        </p:spPr>
        <p:txBody>
          <a:bodyPr vert="horz" wrap="square" lIns="0" tIns="43180"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4800" b="1" dirty="0">
                <a:ln w="1905"/>
                <a:solidFill>
                  <a:schemeClr val="bg1"/>
                </a:solidFill>
                <a:effectLst>
                  <a:outerShdw blurRad="38100" dist="38100" dir="2700000" algn="tl">
                    <a:srgbClr val="000000">
                      <a:alpha val="43137"/>
                    </a:srgbClr>
                  </a:outerShdw>
                </a:effectLst>
                <a:latin typeface="Arial Rounded MT Bold" pitchFamily="34" charset="0"/>
              </a:rPr>
              <a:t>SAGRILAFT Y PTEE</a:t>
            </a:r>
          </a:p>
          <a:p>
            <a:endParaRPr lang="es-CO" sz="4800" b="1" dirty="0">
              <a:ln w="1905"/>
              <a:solidFill>
                <a:schemeClr val="bg1"/>
              </a:solidFill>
              <a:effectLst>
                <a:outerShdw blurRad="38100" dist="38100" dir="2700000" algn="tl">
                  <a:srgbClr val="000000">
                    <a:alpha val="43137"/>
                  </a:srgbClr>
                </a:outerShdw>
              </a:effectLst>
              <a:latin typeface="Arial Rounded MT Bold" pitchFamily="34" charset="0"/>
            </a:endParaRPr>
          </a:p>
          <a:p>
            <a:pPr algn="just"/>
            <a:r>
              <a:rPr lang="es-ES" sz="2200" b="1" dirty="0">
                <a:solidFill>
                  <a:schemeClr val="bg1"/>
                </a:solidFill>
                <a:latin typeface="Century Gothic" pitchFamily="34" charset="0"/>
              </a:rPr>
              <a:t>Sistema de Administración de Riesgos del Lavado de Activos, Financiación del Terrorismo y Financiamiento de la Proliferación de Armas de Destrucción Masiva Y Programas de Transparencia y Ética empresarial.</a:t>
            </a:r>
            <a:endParaRPr lang="es-CO" sz="2200" b="1" dirty="0">
              <a:solidFill>
                <a:schemeClr val="bg1"/>
              </a:solidFill>
              <a:latin typeface="Century Gothic" pitchFamily="34" charset="0"/>
            </a:endParaRPr>
          </a:p>
        </p:txBody>
      </p:sp>
      <p:grpSp>
        <p:nvGrpSpPr>
          <p:cNvPr id="14" name="object 4"/>
          <p:cNvGrpSpPr/>
          <p:nvPr/>
        </p:nvGrpSpPr>
        <p:grpSpPr>
          <a:xfrm>
            <a:off x="2729067" y="4404035"/>
            <a:ext cx="116839" cy="1359535"/>
            <a:chOff x="910243" y="4484716"/>
            <a:chExt cx="116839" cy="1359535"/>
          </a:xfrm>
        </p:grpSpPr>
        <p:sp>
          <p:nvSpPr>
            <p:cNvPr id="15" name="object 5"/>
            <p:cNvSpPr/>
            <p:nvPr/>
          </p:nvSpPr>
          <p:spPr>
            <a:xfrm>
              <a:off x="910243" y="4484716"/>
              <a:ext cx="116378" cy="1359131"/>
            </a:xfrm>
            <a:prstGeom prst="rect">
              <a:avLst/>
            </a:prstGeom>
            <a:blipFill>
              <a:blip r:embed="rId3" cstate="print"/>
              <a:stretch>
                <a:fillRect/>
              </a:stretch>
            </a:blipFill>
          </p:spPr>
          <p:txBody>
            <a:bodyPr wrap="square" lIns="0" tIns="0" rIns="0" bIns="0" rtlCol="0"/>
            <a:lstStyle/>
            <a:p>
              <a:endParaRPr/>
            </a:p>
          </p:txBody>
        </p:sp>
        <p:sp>
          <p:nvSpPr>
            <p:cNvPr id="16" name="object 6"/>
            <p:cNvSpPr/>
            <p:nvPr/>
          </p:nvSpPr>
          <p:spPr>
            <a:xfrm>
              <a:off x="967519" y="4511188"/>
              <a:ext cx="0" cy="1265555"/>
            </a:xfrm>
            <a:custGeom>
              <a:avLst/>
              <a:gdLst/>
              <a:ahLst/>
              <a:cxnLst/>
              <a:rect l="l" t="t" r="r" b="b"/>
              <a:pathLst>
                <a:path h="1265554">
                  <a:moveTo>
                    <a:pt x="0" y="0"/>
                  </a:moveTo>
                  <a:lnTo>
                    <a:pt x="0" y="1264957"/>
                  </a:lnTo>
                </a:path>
              </a:pathLst>
            </a:custGeom>
            <a:ln w="25399">
              <a:solidFill>
                <a:srgbClr val="FFFFFF"/>
              </a:solidFill>
            </a:ln>
          </p:spPr>
          <p:txBody>
            <a:bodyPr wrap="square" lIns="0" tIns="0" rIns="0" bIns="0" rtlCol="0"/>
            <a:lstStyle/>
            <a:p>
              <a:endParaRPr/>
            </a:p>
          </p:txBody>
        </p:sp>
      </p:grpSp>
      <p:pic>
        <p:nvPicPr>
          <p:cNvPr id="3" name="Imagen 2">
            <a:extLst>
              <a:ext uri="{FF2B5EF4-FFF2-40B4-BE49-F238E27FC236}">
                <a16:creationId xmlns:a16="http://schemas.microsoft.com/office/drawing/2014/main" id="{19C53990-C357-47F6-9D23-B6E25500D7C0}"/>
              </a:ext>
            </a:extLst>
          </p:cNvPr>
          <p:cNvPicPr>
            <a:picLocks noChangeAspect="1"/>
          </p:cNvPicPr>
          <p:nvPr/>
        </p:nvPicPr>
        <p:blipFill>
          <a:blip r:embed="rId4"/>
          <a:stretch>
            <a:fillRect/>
          </a:stretch>
        </p:blipFill>
        <p:spPr>
          <a:xfrm>
            <a:off x="209591" y="188640"/>
            <a:ext cx="3462535" cy="2225045"/>
          </a:xfrm>
          <a:prstGeom prst="rect">
            <a:avLst/>
          </a:prstGeom>
        </p:spPr>
      </p:pic>
      <p:pic>
        <p:nvPicPr>
          <p:cNvPr id="4" name="Imagen 3">
            <a:extLst>
              <a:ext uri="{FF2B5EF4-FFF2-40B4-BE49-F238E27FC236}">
                <a16:creationId xmlns:a16="http://schemas.microsoft.com/office/drawing/2014/main" id="{B733DAF7-0191-4663-8247-8A223A3E2062}"/>
              </a:ext>
            </a:extLst>
          </p:cNvPr>
          <p:cNvPicPr>
            <a:picLocks noChangeAspect="1"/>
          </p:cNvPicPr>
          <p:nvPr/>
        </p:nvPicPr>
        <p:blipFill>
          <a:blip r:embed="rId5"/>
          <a:stretch>
            <a:fillRect/>
          </a:stretch>
        </p:blipFill>
        <p:spPr>
          <a:xfrm>
            <a:off x="0" y="6360459"/>
            <a:ext cx="12192000" cy="497541"/>
          </a:xfrm>
          <a:prstGeom prst="rect">
            <a:avLst/>
          </a:prstGeom>
        </p:spPr>
      </p:pic>
      <p:pic>
        <p:nvPicPr>
          <p:cNvPr id="6" name="Imagen 5">
            <a:extLst>
              <a:ext uri="{FF2B5EF4-FFF2-40B4-BE49-F238E27FC236}">
                <a16:creationId xmlns:a16="http://schemas.microsoft.com/office/drawing/2014/main" id="{F265D5AA-0A80-4204-9FDE-98F04877DA7C}"/>
              </a:ext>
            </a:extLst>
          </p:cNvPr>
          <p:cNvPicPr>
            <a:picLocks noChangeAspect="1"/>
          </p:cNvPicPr>
          <p:nvPr/>
        </p:nvPicPr>
        <p:blipFill>
          <a:blip r:embed="rId6"/>
          <a:stretch>
            <a:fillRect/>
          </a:stretch>
        </p:blipFill>
        <p:spPr>
          <a:xfrm>
            <a:off x="388722" y="3429000"/>
            <a:ext cx="1929895" cy="2516120"/>
          </a:xfrm>
          <a:prstGeom prst="rect">
            <a:avLst/>
          </a:prstGeom>
        </p:spPr>
      </p:pic>
    </p:spTree>
    <p:extLst>
      <p:ext uri="{BB962C8B-B14F-4D97-AF65-F5344CB8AC3E}">
        <p14:creationId xmlns:p14="http://schemas.microsoft.com/office/powerpoint/2010/main" val="178958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9271" y="231619"/>
            <a:ext cx="734291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SUS FUNCIONES</a:t>
            </a:r>
          </a:p>
        </p:txBody>
      </p:sp>
      <p:sp>
        <p:nvSpPr>
          <p:cNvPr id="4" name="Marcador de contenido 12">
            <a:extLst>
              <a:ext uri="{FF2B5EF4-FFF2-40B4-BE49-F238E27FC236}">
                <a16:creationId xmlns:a16="http://schemas.microsoft.com/office/drawing/2014/main" id="{9F2A45DC-EDDC-4FA8-A553-35258F067ECA}"/>
              </a:ext>
            </a:extLst>
          </p:cNvPr>
          <p:cNvSpPr>
            <a:spLocks noGrp="1"/>
          </p:cNvSpPr>
          <p:nvPr>
            <p:ph idx="1"/>
          </p:nvPr>
        </p:nvSpPr>
        <p:spPr>
          <a:xfrm>
            <a:off x="13855" y="980362"/>
            <a:ext cx="8728364" cy="5216604"/>
          </a:xfrm>
        </p:spPr>
        <p:txBody>
          <a:bodyPr>
            <a:noAutofit/>
          </a:bodyPr>
          <a:lstStyle/>
          <a:p>
            <a:pPr algn="just"/>
            <a:r>
              <a:rPr lang="es-ES" sz="2200" dirty="0"/>
              <a:t>Implementar y desarrollar los procesos a través de los cuales se llevarán a la práctica las políticas aprobadas para la implementación del SAGRILAFT.  </a:t>
            </a:r>
          </a:p>
          <a:p>
            <a:pPr algn="just"/>
            <a:r>
              <a:rPr lang="es-ES" sz="2200" dirty="0"/>
              <a:t>Someter a aprobación de la Junta Directiva, en coordinación con el presidente de la Junta Directiva de CHEMILAB asuntos Legales e Institucionales, el manual SAGRILAFT y sus actualizaciones.  </a:t>
            </a:r>
          </a:p>
          <a:p>
            <a:pPr algn="just"/>
            <a:r>
              <a:rPr lang="es-ES" sz="2200" dirty="0"/>
              <a:t>Identificar las situaciones que puedan generar riesgos de LA/FT/FPADM en las operaciones internas de CHEMILAB, con el apoyo de los responsables de los procesos de negocio y soporte.  </a:t>
            </a:r>
          </a:p>
          <a:p>
            <a:pPr algn="just"/>
            <a:r>
              <a:rPr lang="es-ES" sz="2200" dirty="0"/>
              <a:t>Definir y desarrollar los controles a las situaciones que puedan generar riesgos de LA/FT/FPADM en las operaciones, negocios y contratos de CHEMILAB. </a:t>
            </a:r>
          </a:p>
          <a:p>
            <a:pPr algn="just"/>
            <a:r>
              <a:rPr lang="es-ES" sz="2200" dirty="0"/>
              <a:t>Realizar seguimiento o monitoreo a la eficiencia y eficacia de las políticas, procedimientos y controles establecidos para el SAGRILAFT. </a:t>
            </a:r>
          </a:p>
        </p:txBody>
      </p:sp>
    </p:spTree>
    <p:extLst>
      <p:ext uri="{BB962C8B-B14F-4D97-AF65-F5344CB8AC3E}">
        <p14:creationId xmlns:p14="http://schemas.microsoft.com/office/powerpoint/2010/main" val="306178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9271" y="110093"/>
            <a:ext cx="73429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CONCLUSIÓN COMPONENTES SAGRILAFT </a:t>
            </a:r>
          </a:p>
        </p:txBody>
      </p:sp>
      <p:pic>
        <p:nvPicPr>
          <p:cNvPr id="5" name="Imagen 4">
            <a:extLst>
              <a:ext uri="{FF2B5EF4-FFF2-40B4-BE49-F238E27FC236}">
                <a16:creationId xmlns:a16="http://schemas.microsoft.com/office/drawing/2014/main" id="{97079E6D-0E93-45FD-A56F-2D2C2ED73A56}"/>
              </a:ext>
            </a:extLst>
          </p:cNvPr>
          <p:cNvPicPr>
            <a:picLocks noChangeAspect="1"/>
          </p:cNvPicPr>
          <p:nvPr/>
        </p:nvPicPr>
        <p:blipFill>
          <a:blip r:embed="rId4"/>
          <a:stretch>
            <a:fillRect/>
          </a:stretch>
        </p:blipFill>
        <p:spPr>
          <a:xfrm>
            <a:off x="1127667" y="1656817"/>
            <a:ext cx="6888665" cy="4688565"/>
          </a:xfrm>
          <a:prstGeom prst="rect">
            <a:avLst/>
          </a:prstGeom>
        </p:spPr>
      </p:pic>
    </p:spTree>
    <p:extLst>
      <p:ext uri="{BB962C8B-B14F-4D97-AF65-F5344CB8AC3E}">
        <p14:creationId xmlns:p14="http://schemas.microsoft.com/office/powerpoint/2010/main" val="10934712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425574B-5DCB-802E-F4F6-D3F6E42B9FB2}"/>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ADDE63D2-B045-177C-D33F-FF5261ABCF29}"/>
              </a:ext>
            </a:extLst>
          </p:cNvPr>
          <p:cNvPicPr>
            <a:picLocks noChangeAspect="1"/>
          </p:cNvPicPr>
          <p:nvPr/>
        </p:nvPicPr>
        <p:blipFill>
          <a:blip r:embed="rId4"/>
          <a:stretch>
            <a:fillRect/>
          </a:stretch>
        </p:blipFill>
        <p:spPr>
          <a:xfrm>
            <a:off x="207707" y="242579"/>
            <a:ext cx="8001000" cy="6048375"/>
          </a:xfrm>
          <a:prstGeom prst="rect">
            <a:avLst/>
          </a:prstGeom>
        </p:spPr>
      </p:pic>
    </p:spTree>
    <p:extLst>
      <p:ext uri="{BB962C8B-B14F-4D97-AF65-F5344CB8AC3E}">
        <p14:creationId xmlns:p14="http://schemas.microsoft.com/office/powerpoint/2010/main" val="4253312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80000" sy="80000" flip="none" algn="tl"/>
        </a:blipFill>
        <a:effectLst/>
      </p:bgPr>
    </p:bg>
    <p:spTree>
      <p:nvGrpSpPr>
        <p:cNvPr id="1" name=""/>
        <p:cNvGrpSpPr/>
        <p:nvPr/>
      </p:nvGrpSpPr>
      <p:grpSpPr>
        <a:xfrm>
          <a:off x="0" y="0"/>
          <a:ext cx="0" cy="0"/>
          <a:chOff x="0" y="0"/>
          <a:chExt cx="0" cy="0"/>
        </a:xfrm>
      </p:grpSpPr>
      <p:sp>
        <p:nvSpPr>
          <p:cNvPr id="13" name="object 3"/>
          <p:cNvSpPr txBox="1">
            <a:spLocks/>
          </p:cNvSpPr>
          <p:nvPr/>
        </p:nvSpPr>
        <p:spPr>
          <a:xfrm>
            <a:off x="803559" y="3134685"/>
            <a:ext cx="10099964" cy="1520929"/>
          </a:xfrm>
          <a:prstGeom prst="rect">
            <a:avLst/>
          </a:prstGeom>
        </p:spPr>
        <p:txBody>
          <a:bodyPr vert="horz" wrap="square" lIns="0" tIns="43180"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4800" b="1" dirty="0">
                <a:solidFill>
                  <a:schemeClr val="bg1"/>
                </a:solidFill>
                <a:latin typeface="Century Gothic" pitchFamily="34" charset="0"/>
              </a:rPr>
              <a:t>PTEE - Programa de Transparencia y Ética Empresarial</a:t>
            </a:r>
            <a:endParaRPr lang="es-CO" sz="4800" b="1" dirty="0">
              <a:solidFill>
                <a:schemeClr val="bg1"/>
              </a:solidFill>
              <a:latin typeface="Century Gothic" pitchFamily="34" charset="0"/>
            </a:endParaRPr>
          </a:p>
        </p:txBody>
      </p:sp>
      <p:pic>
        <p:nvPicPr>
          <p:cNvPr id="10" name="Imagen 9">
            <a:extLst>
              <a:ext uri="{FF2B5EF4-FFF2-40B4-BE49-F238E27FC236}">
                <a16:creationId xmlns:a16="http://schemas.microsoft.com/office/drawing/2014/main" id="{06C03BCD-AA82-4BEB-A762-C24ABCFD2F14}"/>
              </a:ext>
            </a:extLst>
          </p:cNvPr>
          <p:cNvPicPr>
            <a:picLocks noChangeAspect="1"/>
          </p:cNvPicPr>
          <p:nvPr/>
        </p:nvPicPr>
        <p:blipFill>
          <a:blip r:embed="rId3"/>
          <a:stretch>
            <a:fillRect/>
          </a:stretch>
        </p:blipFill>
        <p:spPr>
          <a:xfrm>
            <a:off x="424744" y="375730"/>
            <a:ext cx="3462535" cy="2225045"/>
          </a:xfrm>
          <a:prstGeom prst="rect">
            <a:avLst/>
          </a:prstGeom>
        </p:spPr>
      </p:pic>
      <p:pic>
        <p:nvPicPr>
          <p:cNvPr id="11" name="Imagen 10">
            <a:extLst>
              <a:ext uri="{FF2B5EF4-FFF2-40B4-BE49-F238E27FC236}">
                <a16:creationId xmlns:a16="http://schemas.microsoft.com/office/drawing/2014/main" id="{1B7CD180-740A-48E7-9D15-5FA8B6BA38BF}"/>
              </a:ext>
            </a:extLst>
          </p:cNvPr>
          <p:cNvPicPr>
            <a:picLocks noChangeAspect="1"/>
          </p:cNvPicPr>
          <p:nvPr/>
        </p:nvPicPr>
        <p:blipFill>
          <a:blip r:embed="rId4"/>
          <a:stretch>
            <a:fillRect/>
          </a:stretch>
        </p:blipFill>
        <p:spPr>
          <a:xfrm>
            <a:off x="10421429" y="4209782"/>
            <a:ext cx="1546454" cy="2016205"/>
          </a:xfrm>
          <a:prstGeom prst="rect">
            <a:avLst/>
          </a:prstGeom>
        </p:spPr>
      </p:pic>
      <p:pic>
        <p:nvPicPr>
          <p:cNvPr id="12" name="Imagen 11">
            <a:extLst>
              <a:ext uri="{FF2B5EF4-FFF2-40B4-BE49-F238E27FC236}">
                <a16:creationId xmlns:a16="http://schemas.microsoft.com/office/drawing/2014/main" id="{D617F3D9-789A-4DED-A83A-20BACA046A69}"/>
              </a:ext>
            </a:extLst>
          </p:cNvPr>
          <p:cNvPicPr>
            <a:picLocks noChangeAspect="1"/>
          </p:cNvPicPr>
          <p:nvPr/>
        </p:nvPicPr>
        <p:blipFill>
          <a:blip r:embed="rId5"/>
          <a:stretch>
            <a:fillRect/>
          </a:stretch>
        </p:blipFill>
        <p:spPr>
          <a:xfrm>
            <a:off x="0" y="6360459"/>
            <a:ext cx="12192000" cy="497541"/>
          </a:xfrm>
          <a:prstGeom prst="rect">
            <a:avLst/>
          </a:prstGeom>
        </p:spPr>
      </p:pic>
    </p:spTree>
    <p:extLst>
      <p:ext uri="{BB962C8B-B14F-4D97-AF65-F5344CB8AC3E}">
        <p14:creationId xmlns:p14="http://schemas.microsoft.com/office/powerpoint/2010/main" val="323191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5" name="Marcador de texto 9">
            <a:extLst>
              <a:ext uri="{FF2B5EF4-FFF2-40B4-BE49-F238E27FC236}">
                <a16:creationId xmlns:a16="http://schemas.microsoft.com/office/drawing/2014/main" id="{36255737-38F6-42D0-B2D8-EEB09E1CF2D4}"/>
              </a:ext>
            </a:extLst>
          </p:cNvPr>
          <p:cNvSpPr txBox="1">
            <a:spLocks/>
          </p:cNvSpPr>
          <p:nvPr/>
        </p:nvSpPr>
        <p:spPr>
          <a:xfrm>
            <a:off x="304800" y="307822"/>
            <a:ext cx="7536873" cy="23468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2000" dirty="0"/>
              <a:t>La adopción de Programas de Ética Empresarial busca que CHEMILAB cuente con mejores herramientas que les permitan gestionar el riesgo del Soborno Transnacional. </a:t>
            </a:r>
          </a:p>
          <a:p>
            <a:pPr marL="0" indent="0" algn="just">
              <a:buNone/>
            </a:pPr>
            <a:r>
              <a:rPr lang="es-ES" sz="2000" dirty="0"/>
              <a:t>La falta de compromiso y respaldo puede dar lugar a un incremento en los riesgos de Soborno Transnacional y de otros actos de corrupción, que es precisamente lo que se pretenden evitar mediante un Programa de Ética Empresarial efectivo.</a:t>
            </a:r>
          </a:p>
        </p:txBody>
      </p:sp>
      <p:sp>
        <p:nvSpPr>
          <p:cNvPr id="2" name="Marcador de texto 9">
            <a:extLst>
              <a:ext uri="{FF2B5EF4-FFF2-40B4-BE49-F238E27FC236}">
                <a16:creationId xmlns:a16="http://schemas.microsoft.com/office/drawing/2014/main" id="{9825E5FF-3564-7086-0219-EB96777DFE37}"/>
              </a:ext>
            </a:extLst>
          </p:cNvPr>
          <p:cNvSpPr txBox="1">
            <a:spLocks/>
          </p:cNvSpPr>
          <p:nvPr/>
        </p:nvSpPr>
        <p:spPr>
          <a:xfrm>
            <a:off x="415636" y="3701845"/>
            <a:ext cx="8743112" cy="28758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2000" dirty="0"/>
              <a:t>La Circular tuvo en cuenta las internacionales más exitosas en materia de prevención del Soborno Transnacional:</a:t>
            </a:r>
          </a:p>
          <a:p>
            <a:pPr marL="285750" indent="-285750" algn="just">
              <a:buFont typeface="Arial" panose="020B0604020202020204" pitchFamily="34" charset="0"/>
              <a:buChar char="•"/>
            </a:pPr>
            <a:r>
              <a:rPr lang="es-ES" sz="2000" dirty="0"/>
              <a:t>Guía de Buenas Prácticas en Controles Internos, Ética y Cumplimiento de la OCDE</a:t>
            </a:r>
          </a:p>
          <a:p>
            <a:pPr marL="285750" indent="-285750" algn="just">
              <a:buFont typeface="Arial" panose="020B0604020202020204" pitchFamily="34" charset="0"/>
              <a:buChar char="•"/>
            </a:pPr>
            <a:r>
              <a:rPr lang="es-ES" sz="2000" dirty="0"/>
              <a:t>Guías sobre programas de cumplimiento relacionadas con la Ley de Prácticas Corruptas en el Extranjero de los Estados Unidos ("FCPA"); y</a:t>
            </a:r>
          </a:p>
          <a:p>
            <a:pPr marL="285750" indent="-285750" algn="just">
              <a:buFont typeface="Arial" panose="020B0604020202020204" pitchFamily="34" charset="0"/>
              <a:buChar char="•"/>
            </a:pPr>
            <a:r>
              <a:rPr lang="es-ES" sz="2000" dirty="0"/>
              <a:t>Ley Anti-Soborno del Reino Unido ("UK </a:t>
            </a:r>
            <a:r>
              <a:rPr lang="es-ES" sz="2000" dirty="0" err="1"/>
              <a:t>Bribery</a:t>
            </a:r>
            <a:r>
              <a:rPr lang="es-ES" sz="2000" dirty="0"/>
              <a:t> </a:t>
            </a:r>
            <a:r>
              <a:rPr lang="es-ES" sz="2000" dirty="0" err="1"/>
              <a:t>Act</a:t>
            </a:r>
            <a:r>
              <a:rPr lang="es-ES" sz="2000" dirty="0"/>
              <a:t>").</a:t>
            </a:r>
          </a:p>
        </p:txBody>
      </p:sp>
      <p:sp>
        <p:nvSpPr>
          <p:cNvPr id="3" name="Rectangle 1">
            <a:extLst>
              <a:ext uri="{FF2B5EF4-FFF2-40B4-BE49-F238E27FC236}">
                <a16:creationId xmlns:a16="http://schemas.microsoft.com/office/drawing/2014/main" id="{71EF11E9-1FE0-F5C5-1E14-D64407A7FB8F}"/>
              </a:ext>
            </a:extLst>
          </p:cNvPr>
          <p:cNvSpPr>
            <a:spLocks noChangeArrowheads="1"/>
          </p:cNvSpPr>
          <p:nvPr/>
        </p:nvSpPr>
        <p:spPr bwMode="auto">
          <a:xfrm>
            <a:off x="374069" y="2773873"/>
            <a:ext cx="753687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CIRCULAR NO. 100-000003 DEL 16 DE JULIO DE 2016 Base Ley 2195/22</a:t>
            </a:r>
          </a:p>
        </p:txBody>
      </p:sp>
    </p:spTree>
    <p:extLst>
      <p:ext uri="{BB962C8B-B14F-4D97-AF65-F5344CB8AC3E}">
        <p14:creationId xmlns:p14="http://schemas.microsoft.com/office/powerpoint/2010/main" val="423124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270833" y="25908"/>
            <a:ext cx="734291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MARCO NORMATIVO</a:t>
            </a:r>
          </a:p>
        </p:txBody>
      </p:sp>
      <p:sp>
        <p:nvSpPr>
          <p:cNvPr id="3" name="CuadroTexto 2">
            <a:extLst>
              <a:ext uri="{FF2B5EF4-FFF2-40B4-BE49-F238E27FC236}">
                <a16:creationId xmlns:a16="http://schemas.microsoft.com/office/drawing/2014/main" id="{2FFBAE24-F8AE-3CF5-B048-8AF1660B128C}"/>
              </a:ext>
            </a:extLst>
          </p:cNvPr>
          <p:cNvSpPr txBox="1"/>
          <p:nvPr/>
        </p:nvSpPr>
        <p:spPr>
          <a:xfrm>
            <a:off x="327543" y="600497"/>
            <a:ext cx="8284191" cy="6438044"/>
          </a:xfrm>
          <a:prstGeom prst="rect">
            <a:avLst/>
          </a:prstGeom>
          <a:noFill/>
        </p:spPr>
        <p:txBody>
          <a:bodyPr wrap="square" rtlCol="0">
            <a:spAutoFit/>
          </a:bodyPr>
          <a:lstStyle/>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2002 Circular externa DIAN 170/2002 Lavado de Activos LA</a:t>
            </a:r>
          </a:p>
          <a:p>
            <a:pPr marL="342900" lvl="0" indent="-342900">
              <a:lnSpc>
                <a:spcPct val="107000"/>
              </a:lnSpc>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2011 Ley 1474 / 2011 Estatuto Anticorrupción</a:t>
            </a:r>
          </a:p>
          <a:p>
            <a:pPr marL="342900" lvl="0" indent="-342900">
              <a:lnSpc>
                <a:spcPct val="107000"/>
              </a:lnSpc>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2012 Ley 1581 / 2012 Protección de Datos personales</a:t>
            </a:r>
          </a:p>
          <a:p>
            <a:pPr marL="342900" lvl="0" indent="-342900">
              <a:lnSpc>
                <a:spcPct val="107000"/>
              </a:lnSpc>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2016 Ley 1778 Art 7 Criterio de graduación / Art 23 Deber de la Superintendencia de promover la adopción de PEE, para prevenir conductas del Art 2</a:t>
            </a:r>
          </a:p>
          <a:p>
            <a:pPr marL="342900" lvl="0" indent="-342900">
              <a:lnSpc>
                <a:spcPct val="107000"/>
              </a:lnSpc>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2016 Resolución No 100 002657 Criterios de identificación sujetos obligados</a:t>
            </a:r>
          </a:p>
          <a:p>
            <a:pPr marL="342900" lvl="0" indent="-342900">
              <a:lnSpc>
                <a:spcPct val="107000"/>
              </a:lnSpc>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2016 Circular externa No 100 000003 del 16 de julio. Guía que puso en marcha los PEE</a:t>
            </a:r>
          </a:p>
          <a:p>
            <a:pPr marL="342900" lvl="0" indent="-342900">
              <a:lnSpc>
                <a:spcPct val="107000"/>
              </a:lnSpc>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2016 Ley 1778 / 2016 Anti soborno (Mejores prácticas)</a:t>
            </a:r>
          </a:p>
          <a:p>
            <a:pPr marL="342900" lvl="0" indent="-342900">
              <a:lnSpc>
                <a:spcPct val="107000"/>
              </a:lnSpc>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2018 Resolución No 200 000557 del 19 de julio. Modifica la Resolución No 100 002657</a:t>
            </a:r>
          </a:p>
          <a:p>
            <a:pPr marL="342900" lvl="0" indent="-342900">
              <a:lnSpc>
                <a:spcPct val="107000"/>
              </a:lnSpc>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2018 Resolución No 100 006261 del 2 de octubre. Criterios de identificación sujetos obligados</a:t>
            </a:r>
          </a:p>
          <a:p>
            <a:pPr marL="342900" lvl="0" indent="-342900">
              <a:lnSpc>
                <a:spcPct val="107000"/>
              </a:lnSpc>
              <a:spcAft>
                <a:spcPts val="800"/>
              </a:spcAft>
              <a:buFont typeface="Wingdings" panose="05000000000000000000" pitchFamily="2" charset="2"/>
              <a:buChar char=""/>
            </a:pP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s-ES" sz="1700" dirty="0">
                <a:effectLst/>
                <a:latin typeface="Calibri" panose="020F0502020204030204" pitchFamily="34" charset="0"/>
                <a:ea typeface="Calibri" panose="020F0502020204030204" pitchFamily="34" charset="0"/>
                <a:cs typeface="Times New Roman" panose="02020603050405020304" pitchFamily="18" charset="0"/>
              </a:rPr>
              <a:t>2022 Ley 2195 / 2022 Ley de Transparencia, Prevención y Lucha Contra la Corrupción</a:t>
            </a:r>
          </a:p>
          <a:p>
            <a:endParaRPr lang="es-ES" sz="1700" dirty="0"/>
          </a:p>
        </p:txBody>
      </p:sp>
    </p:spTree>
    <p:extLst>
      <p:ext uri="{BB962C8B-B14F-4D97-AF65-F5344CB8AC3E}">
        <p14:creationId xmlns:p14="http://schemas.microsoft.com/office/powerpoint/2010/main" val="31296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374069" y="-34098"/>
            <a:ext cx="734291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PLAN ANTICORRUPCIÓN</a:t>
            </a:r>
          </a:p>
        </p:txBody>
      </p:sp>
      <p:sp>
        <p:nvSpPr>
          <p:cNvPr id="8" name="Rectángulo 7"/>
          <p:cNvSpPr/>
          <p:nvPr/>
        </p:nvSpPr>
        <p:spPr>
          <a:xfrm>
            <a:off x="0" y="431412"/>
            <a:ext cx="9880979" cy="1754326"/>
          </a:xfrm>
          <a:prstGeom prst="rect">
            <a:avLst/>
          </a:prstGeom>
        </p:spPr>
        <p:txBody>
          <a:bodyPr wrap="square">
            <a:spAutoFit/>
          </a:bodyPr>
          <a:lstStyle/>
          <a:p>
            <a:pPr algn="just"/>
            <a:r>
              <a:rPr lang="es-ES" dirty="0"/>
              <a:t>De acuerdo con el Estatuto Anticorrupción (L1474/11–art.73,76 y 78), reglamentado por el Dec2641/12, y en concordancia con la L1712 de “Transparencia y acceso a la información pública”, L1757/15 de “promoción y protección del derecho a la participación democrática”, y el Dec124 de 2016 “Guía para definir las estrategias anticorrupción”, son las guías para la promoción continua de un servicio transparente, orientado al diálogo constructivo con los grupos de interés con la finalidad de mejorar permanentemente. </a:t>
            </a:r>
          </a:p>
        </p:txBody>
      </p:sp>
      <p:pic>
        <p:nvPicPr>
          <p:cNvPr id="2" name="Imagen 1">
            <a:extLst>
              <a:ext uri="{FF2B5EF4-FFF2-40B4-BE49-F238E27FC236}">
                <a16:creationId xmlns:a16="http://schemas.microsoft.com/office/drawing/2014/main" id="{FE411BBB-C662-D258-3C04-C2FFA22FF53D}"/>
              </a:ext>
            </a:extLst>
          </p:cNvPr>
          <p:cNvPicPr>
            <a:picLocks noChangeAspect="1"/>
          </p:cNvPicPr>
          <p:nvPr/>
        </p:nvPicPr>
        <p:blipFill>
          <a:blip r:embed="rId4"/>
          <a:stretch>
            <a:fillRect/>
          </a:stretch>
        </p:blipFill>
        <p:spPr>
          <a:xfrm>
            <a:off x="791807" y="2442949"/>
            <a:ext cx="9517016" cy="4415051"/>
          </a:xfrm>
          <a:prstGeom prst="rect">
            <a:avLst/>
          </a:prstGeom>
        </p:spPr>
      </p:pic>
      <p:sp>
        <p:nvSpPr>
          <p:cNvPr id="3" name="Rectangle 1">
            <a:extLst>
              <a:ext uri="{FF2B5EF4-FFF2-40B4-BE49-F238E27FC236}">
                <a16:creationId xmlns:a16="http://schemas.microsoft.com/office/drawing/2014/main" id="{D364600D-2E6A-D1DE-4345-BEB9D6BAE8ED}"/>
              </a:ext>
            </a:extLst>
          </p:cNvPr>
          <p:cNvSpPr>
            <a:spLocks noChangeArrowheads="1"/>
          </p:cNvSpPr>
          <p:nvPr/>
        </p:nvSpPr>
        <p:spPr bwMode="auto">
          <a:xfrm>
            <a:off x="423085" y="1919870"/>
            <a:ext cx="874222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TRANSPARENCIA -  ANTICORRUPCIÓN</a:t>
            </a:r>
          </a:p>
          <a:p>
            <a:pPr algn="ct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influencia de la corrupción</a:t>
            </a:r>
          </a:p>
        </p:txBody>
      </p:sp>
    </p:spTree>
    <p:extLst>
      <p:ext uri="{BB962C8B-B14F-4D97-AF65-F5344CB8AC3E}">
        <p14:creationId xmlns:p14="http://schemas.microsoft.com/office/powerpoint/2010/main" val="3484576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0" y="494026"/>
            <a:ext cx="874222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MODELO DE GESTIÓN DE CUMPLIMIENTO</a:t>
            </a:r>
          </a:p>
        </p:txBody>
      </p:sp>
      <p:pic>
        <p:nvPicPr>
          <p:cNvPr id="7" name="Imagen 6"/>
          <p:cNvPicPr>
            <a:picLocks noChangeAspect="1"/>
          </p:cNvPicPr>
          <p:nvPr/>
        </p:nvPicPr>
        <p:blipFill>
          <a:blip r:embed="rId4"/>
          <a:stretch>
            <a:fillRect/>
          </a:stretch>
        </p:blipFill>
        <p:spPr>
          <a:xfrm>
            <a:off x="142471" y="1463387"/>
            <a:ext cx="8657254" cy="5128482"/>
          </a:xfrm>
          <a:prstGeom prst="rect">
            <a:avLst/>
          </a:prstGeom>
        </p:spPr>
      </p:pic>
    </p:spTree>
    <p:extLst>
      <p:ext uri="{BB962C8B-B14F-4D97-AF65-F5344CB8AC3E}">
        <p14:creationId xmlns:p14="http://schemas.microsoft.com/office/powerpoint/2010/main" val="2104589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674557" y="389732"/>
            <a:ext cx="874222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ETAPAS DE LA TRANSPARENCIA </a:t>
            </a:r>
          </a:p>
        </p:txBody>
      </p:sp>
      <p:cxnSp>
        <p:nvCxnSpPr>
          <p:cNvPr id="6" name="Conector recto de flecha 5">
            <a:extLst>
              <a:ext uri="{FF2B5EF4-FFF2-40B4-BE49-F238E27FC236}">
                <a16:creationId xmlns:a16="http://schemas.microsoft.com/office/drawing/2014/main" id="{3B2C6D22-2F05-68C2-55AC-183EA0DBFEFD}"/>
              </a:ext>
            </a:extLst>
          </p:cNvPr>
          <p:cNvCxnSpPr/>
          <p:nvPr/>
        </p:nvCxnSpPr>
        <p:spPr>
          <a:xfrm>
            <a:off x="5321508" y="2488367"/>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Imagen 9">
            <a:extLst>
              <a:ext uri="{FF2B5EF4-FFF2-40B4-BE49-F238E27FC236}">
                <a16:creationId xmlns:a16="http://schemas.microsoft.com/office/drawing/2014/main" id="{E2BCAB3F-741C-0DD2-4096-412AEEEA4C08}"/>
              </a:ext>
            </a:extLst>
          </p:cNvPr>
          <p:cNvPicPr>
            <a:picLocks noChangeAspect="1"/>
          </p:cNvPicPr>
          <p:nvPr/>
        </p:nvPicPr>
        <p:blipFill>
          <a:blip r:embed="rId4"/>
          <a:stretch>
            <a:fillRect/>
          </a:stretch>
        </p:blipFill>
        <p:spPr>
          <a:xfrm>
            <a:off x="874113" y="1784298"/>
            <a:ext cx="8000064" cy="4683970"/>
          </a:xfrm>
          <a:prstGeom prst="rect">
            <a:avLst/>
          </a:prstGeom>
        </p:spPr>
      </p:pic>
      <p:cxnSp>
        <p:nvCxnSpPr>
          <p:cNvPr id="12" name="Conector recto de flecha 11">
            <a:extLst>
              <a:ext uri="{FF2B5EF4-FFF2-40B4-BE49-F238E27FC236}">
                <a16:creationId xmlns:a16="http://schemas.microsoft.com/office/drawing/2014/main" id="{9F750B8A-74A7-6D39-9FB9-B911EF6B21C5}"/>
              </a:ext>
            </a:extLst>
          </p:cNvPr>
          <p:cNvCxnSpPr>
            <a:cxnSpLocks/>
          </p:cNvCxnSpPr>
          <p:nvPr/>
        </p:nvCxnSpPr>
        <p:spPr>
          <a:xfrm>
            <a:off x="4631961" y="2698229"/>
            <a:ext cx="0" cy="359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B0ABF3BF-54AA-4EBE-CB42-2CB6C724B363}"/>
              </a:ext>
            </a:extLst>
          </p:cNvPr>
          <p:cNvCxnSpPr>
            <a:cxnSpLocks/>
          </p:cNvCxnSpPr>
          <p:nvPr/>
        </p:nvCxnSpPr>
        <p:spPr>
          <a:xfrm>
            <a:off x="4604479" y="3884950"/>
            <a:ext cx="0" cy="359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a:extLst>
              <a:ext uri="{FF2B5EF4-FFF2-40B4-BE49-F238E27FC236}">
                <a16:creationId xmlns:a16="http://schemas.microsoft.com/office/drawing/2014/main" id="{8085820D-5003-F731-98D1-E24C2D5FA113}"/>
              </a:ext>
            </a:extLst>
          </p:cNvPr>
          <p:cNvCxnSpPr>
            <a:cxnSpLocks/>
          </p:cNvCxnSpPr>
          <p:nvPr/>
        </p:nvCxnSpPr>
        <p:spPr>
          <a:xfrm>
            <a:off x="4604479" y="5131632"/>
            <a:ext cx="0" cy="359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a:extLst>
              <a:ext uri="{FF2B5EF4-FFF2-40B4-BE49-F238E27FC236}">
                <a16:creationId xmlns:a16="http://schemas.microsoft.com/office/drawing/2014/main" id="{A803FE77-99BE-AE53-FC15-332E8AFC56D3}"/>
              </a:ext>
            </a:extLst>
          </p:cNvPr>
          <p:cNvCxnSpPr>
            <a:cxnSpLocks/>
          </p:cNvCxnSpPr>
          <p:nvPr/>
        </p:nvCxnSpPr>
        <p:spPr>
          <a:xfrm flipH="1">
            <a:off x="1876113" y="2398426"/>
            <a:ext cx="4473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Conector recto de flecha 28">
            <a:extLst>
              <a:ext uri="{FF2B5EF4-FFF2-40B4-BE49-F238E27FC236}">
                <a16:creationId xmlns:a16="http://schemas.microsoft.com/office/drawing/2014/main" id="{FBD0F1DB-88C5-43A5-78DB-C7CA91091816}"/>
              </a:ext>
            </a:extLst>
          </p:cNvPr>
          <p:cNvCxnSpPr>
            <a:cxnSpLocks/>
          </p:cNvCxnSpPr>
          <p:nvPr/>
        </p:nvCxnSpPr>
        <p:spPr>
          <a:xfrm flipH="1">
            <a:off x="1804832" y="3446488"/>
            <a:ext cx="4473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82DC0444-A759-3AAC-B116-6D107318F181}"/>
              </a:ext>
            </a:extLst>
          </p:cNvPr>
          <p:cNvCxnSpPr>
            <a:cxnSpLocks/>
          </p:cNvCxnSpPr>
          <p:nvPr/>
        </p:nvCxnSpPr>
        <p:spPr>
          <a:xfrm flipH="1">
            <a:off x="1870960" y="4816839"/>
            <a:ext cx="4473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Conector recto de flecha 30">
            <a:extLst>
              <a:ext uri="{FF2B5EF4-FFF2-40B4-BE49-F238E27FC236}">
                <a16:creationId xmlns:a16="http://schemas.microsoft.com/office/drawing/2014/main" id="{D29AFFB5-220F-E827-4B08-7084ED5B1789}"/>
              </a:ext>
            </a:extLst>
          </p:cNvPr>
          <p:cNvCxnSpPr>
            <a:cxnSpLocks/>
          </p:cNvCxnSpPr>
          <p:nvPr/>
        </p:nvCxnSpPr>
        <p:spPr>
          <a:xfrm flipH="1">
            <a:off x="1885951" y="5988570"/>
            <a:ext cx="4473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Conector recto de flecha 31">
            <a:extLst>
              <a:ext uri="{FF2B5EF4-FFF2-40B4-BE49-F238E27FC236}">
                <a16:creationId xmlns:a16="http://schemas.microsoft.com/office/drawing/2014/main" id="{D6A77219-DA26-4B45-4737-B23E83BCA75A}"/>
              </a:ext>
            </a:extLst>
          </p:cNvPr>
          <p:cNvCxnSpPr>
            <a:cxnSpLocks/>
          </p:cNvCxnSpPr>
          <p:nvPr/>
        </p:nvCxnSpPr>
        <p:spPr>
          <a:xfrm flipH="1">
            <a:off x="7035227" y="2398426"/>
            <a:ext cx="4473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Conector recto de flecha 32">
            <a:extLst>
              <a:ext uri="{FF2B5EF4-FFF2-40B4-BE49-F238E27FC236}">
                <a16:creationId xmlns:a16="http://schemas.microsoft.com/office/drawing/2014/main" id="{678A95D9-6F67-D2DC-1EFE-55B22ECF483A}"/>
              </a:ext>
            </a:extLst>
          </p:cNvPr>
          <p:cNvCxnSpPr>
            <a:cxnSpLocks/>
          </p:cNvCxnSpPr>
          <p:nvPr/>
        </p:nvCxnSpPr>
        <p:spPr>
          <a:xfrm flipH="1">
            <a:off x="7035227" y="3463976"/>
            <a:ext cx="4473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Conector recto de flecha 33">
            <a:extLst>
              <a:ext uri="{FF2B5EF4-FFF2-40B4-BE49-F238E27FC236}">
                <a16:creationId xmlns:a16="http://schemas.microsoft.com/office/drawing/2014/main" id="{7A66C204-BD1D-FE86-E184-E80BBBF54F2D}"/>
              </a:ext>
            </a:extLst>
          </p:cNvPr>
          <p:cNvCxnSpPr>
            <a:cxnSpLocks/>
          </p:cNvCxnSpPr>
          <p:nvPr/>
        </p:nvCxnSpPr>
        <p:spPr>
          <a:xfrm flipH="1">
            <a:off x="6996424" y="4665688"/>
            <a:ext cx="4473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a:extLst>
              <a:ext uri="{FF2B5EF4-FFF2-40B4-BE49-F238E27FC236}">
                <a16:creationId xmlns:a16="http://schemas.microsoft.com/office/drawing/2014/main" id="{766373B5-CDCF-21FD-2ACC-65B813AE7960}"/>
              </a:ext>
            </a:extLst>
          </p:cNvPr>
          <p:cNvCxnSpPr>
            <a:cxnSpLocks/>
          </p:cNvCxnSpPr>
          <p:nvPr/>
        </p:nvCxnSpPr>
        <p:spPr>
          <a:xfrm flipH="1">
            <a:off x="7035227" y="5947346"/>
            <a:ext cx="4473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324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789138" y="282010"/>
            <a:ext cx="874222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MATRIZ EMPRESARIAL SAGRILAFT Y </a:t>
            </a:r>
            <a:r>
              <a:rPr lang="es-ES" sz="3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PTEE</a:t>
            </a:r>
            <a:endParaRPr lang="es-E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endParaRPr>
          </a:p>
        </p:txBody>
      </p:sp>
      <p:graphicFrame>
        <p:nvGraphicFramePr>
          <p:cNvPr id="3" name="Diagrama 2">
            <a:extLst>
              <a:ext uri="{FF2B5EF4-FFF2-40B4-BE49-F238E27FC236}">
                <a16:creationId xmlns:a16="http://schemas.microsoft.com/office/drawing/2014/main" id="{E8BD277E-E729-2CB4-29D5-9F252D9D8EDF}"/>
              </a:ext>
            </a:extLst>
          </p:cNvPr>
          <p:cNvGraphicFramePr/>
          <p:nvPr>
            <p:extLst>
              <p:ext uri="{D42A27DB-BD31-4B8C-83A1-F6EECF244321}">
                <p14:modId xmlns:p14="http://schemas.microsoft.com/office/powerpoint/2010/main" val="1478579370"/>
              </p:ext>
            </p:extLst>
          </p:nvPr>
        </p:nvGraphicFramePr>
        <p:xfrm>
          <a:off x="494675" y="943730"/>
          <a:ext cx="11272604" cy="5524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1">
            <a:extLst>
              <a:ext uri="{FF2B5EF4-FFF2-40B4-BE49-F238E27FC236}">
                <a16:creationId xmlns:a16="http://schemas.microsoft.com/office/drawing/2014/main" id="{2ACB2BFD-8D32-37D5-C797-F34C4BD00432}"/>
              </a:ext>
            </a:extLst>
          </p:cNvPr>
          <p:cNvSpPr>
            <a:spLocks noChangeArrowheads="1"/>
          </p:cNvSpPr>
          <p:nvPr/>
        </p:nvSpPr>
        <p:spPr bwMode="auto">
          <a:xfrm>
            <a:off x="197370" y="943730"/>
            <a:ext cx="230848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Gestión Integral del Riesgo</a:t>
            </a:r>
          </a:p>
          <a:p>
            <a:pPr algn="ct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endParaRPr>
          </a:p>
          <a:p>
            <a:pPr algn="ctr"/>
            <a:r>
              <a:rPr lang="es-ES" sz="1400" dirty="0">
                <a:ln w="10541" cmpd="sng">
                  <a:solidFill>
                    <a:schemeClr val="accent1">
                      <a:shade val="88000"/>
                      <a:satMod val="110000"/>
                    </a:schemeClr>
                  </a:solidFill>
                  <a:prstDash val="solid"/>
                </a:ln>
                <a:latin typeface="Constantia (Cuerpo)"/>
              </a:rPr>
              <a:t>Metodología </a:t>
            </a:r>
          </a:p>
          <a:p>
            <a:pPr algn="ctr"/>
            <a:r>
              <a:rPr lang="es-ES" sz="1400" dirty="0">
                <a:ln w="10541" cmpd="sng">
                  <a:solidFill>
                    <a:schemeClr val="accent1">
                      <a:shade val="88000"/>
                      <a:satMod val="110000"/>
                    </a:schemeClr>
                  </a:solidFill>
                  <a:prstDash val="solid"/>
                </a:ln>
                <a:latin typeface="Constantia (Cuerpo)"/>
              </a:rPr>
              <a:t>Política </a:t>
            </a:r>
          </a:p>
          <a:p>
            <a:pPr algn="ctr"/>
            <a:r>
              <a:rPr lang="es-ES" sz="1400" dirty="0">
                <a:ln w="10541" cmpd="sng">
                  <a:solidFill>
                    <a:schemeClr val="accent1">
                      <a:shade val="88000"/>
                      <a:satMod val="110000"/>
                    </a:schemeClr>
                  </a:solidFill>
                  <a:prstDash val="solid"/>
                </a:ln>
                <a:latin typeface="Constantia (Cuerpo)"/>
              </a:rPr>
              <a:t>Empresarial</a:t>
            </a:r>
          </a:p>
          <a:p>
            <a:pPr algn="ctr"/>
            <a:r>
              <a:rPr lang="es-ES" sz="1400" dirty="0">
                <a:ln w="10541" cmpd="sng">
                  <a:solidFill>
                    <a:schemeClr val="accent1">
                      <a:shade val="88000"/>
                      <a:satMod val="110000"/>
                    </a:schemeClr>
                  </a:solidFill>
                  <a:prstDash val="solid"/>
                </a:ln>
                <a:latin typeface="Constantia (Cuerpo)"/>
              </a:rPr>
              <a:t>Proceso – Dueño </a:t>
            </a:r>
          </a:p>
        </p:txBody>
      </p:sp>
      <p:sp>
        <p:nvSpPr>
          <p:cNvPr id="8" name="Rectangle 1">
            <a:extLst>
              <a:ext uri="{FF2B5EF4-FFF2-40B4-BE49-F238E27FC236}">
                <a16:creationId xmlns:a16="http://schemas.microsoft.com/office/drawing/2014/main" id="{557CEF31-8931-C18D-ACF1-E1A6CD1BF700}"/>
              </a:ext>
            </a:extLst>
          </p:cNvPr>
          <p:cNvSpPr>
            <a:spLocks noChangeArrowheads="1"/>
          </p:cNvSpPr>
          <p:nvPr/>
        </p:nvSpPr>
        <p:spPr bwMode="auto">
          <a:xfrm>
            <a:off x="1351613" y="4942924"/>
            <a:ext cx="35052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Prevención del </a:t>
            </a:r>
            <a:r>
              <a:rPr lang="es-ES" sz="1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LAFT</a:t>
            </a: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endParaRPr>
          </a:p>
          <a:p>
            <a:pPr algn="ctr"/>
            <a:r>
              <a:rPr lang="es-ES" sz="1400" dirty="0">
                <a:ln w="10541" cmpd="sng">
                  <a:solidFill>
                    <a:schemeClr val="accent1">
                      <a:shade val="88000"/>
                      <a:satMod val="110000"/>
                    </a:schemeClr>
                  </a:solidFill>
                  <a:prstDash val="solid"/>
                </a:ln>
                <a:latin typeface="Constantia (Cuerpo)"/>
              </a:rPr>
              <a:t>Declaración ;</a:t>
            </a:r>
          </a:p>
          <a:p>
            <a:pPr algn="ctr"/>
            <a:r>
              <a:rPr lang="es-ES" sz="1400" dirty="0">
                <a:ln w="10541" cmpd="sng">
                  <a:solidFill>
                    <a:schemeClr val="accent1">
                      <a:shade val="88000"/>
                      <a:satMod val="110000"/>
                    </a:schemeClr>
                  </a:solidFill>
                  <a:prstDash val="solid"/>
                </a:ln>
                <a:latin typeface="Constantia (Cuerpo)"/>
              </a:rPr>
              <a:t>Conocimiento de la contraparte</a:t>
            </a:r>
          </a:p>
          <a:p>
            <a:pPr algn="ctr"/>
            <a:r>
              <a:rPr lang="es-ES" sz="1400" dirty="0">
                <a:ln w="10541" cmpd="sng">
                  <a:solidFill>
                    <a:schemeClr val="accent1">
                      <a:shade val="88000"/>
                      <a:satMod val="110000"/>
                    </a:schemeClr>
                  </a:solidFill>
                  <a:prstDash val="solid"/>
                </a:ln>
                <a:latin typeface="Constantia (Cuerpo)"/>
              </a:rPr>
              <a:t>Clausulas / Declaraciones /Compromisos</a:t>
            </a:r>
          </a:p>
          <a:p>
            <a:pPr algn="ctr"/>
            <a:r>
              <a:rPr lang="es-ES" sz="1400" dirty="0">
                <a:ln w="10541" cmpd="sng">
                  <a:solidFill>
                    <a:schemeClr val="accent1">
                      <a:shade val="88000"/>
                      <a:satMod val="110000"/>
                    </a:schemeClr>
                  </a:solidFill>
                  <a:prstDash val="solid"/>
                </a:ln>
                <a:latin typeface="Constantia (Cuerpo)"/>
              </a:rPr>
              <a:t>Gestión y Monitoreo</a:t>
            </a:r>
          </a:p>
          <a:p>
            <a:pPr algn="ctr"/>
            <a:r>
              <a:rPr lang="es-ES" sz="1400" dirty="0">
                <a:ln w="10541" cmpd="sng">
                  <a:solidFill>
                    <a:schemeClr val="accent1">
                      <a:shade val="88000"/>
                      <a:satMod val="110000"/>
                    </a:schemeClr>
                  </a:solidFill>
                  <a:prstDash val="solid"/>
                </a:ln>
                <a:latin typeface="Constantia (Cuerpo)"/>
              </a:rPr>
              <a:t>Alertas y Reportes </a:t>
            </a:r>
          </a:p>
          <a:p>
            <a:pPr algn="ctr"/>
            <a:r>
              <a:rPr lang="es-ES" sz="1400" dirty="0" err="1">
                <a:ln w="10541" cmpd="sng">
                  <a:solidFill>
                    <a:schemeClr val="accent1">
                      <a:shade val="88000"/>
                      <a:satMod val="110000"/>
                    </a:schemeClr>
                  </a:solidFill>
                  <a:prstDash val="solid"/>
                </a:ln>
                <a:latin typeface="Constantia (Cuerpo)"/>
              </a:rPr>
              <a:t>Codígos</a:t>
            </a:r>
            <a:r>
              <a:rPr lang="es-ES" sz="1400" dirty="0">
                <a:ln w="10541" cmpd="sng">
                  <a:solidFill>
                    <a:schemeClr val="accent1">
                      <a:shade val="88000"/>
                      <a:satMod val="110000"/>
                    </a:schemeClr>
                  </a:solidFill>
                  <a:prstDash val="solid"/>
                </a:ln>
                <a:latin typeface="Constantia (Cuerpo)"/>
              </a:rPr>
              <a:t> y Manuales  </a:t>
            </a:r>
          </a:p>
        </p:txBody>
      </p:sp>
      <p:sp>
        <p:nvSpPr>
          <p:cNvPr id="9" name="Rectangle 1">
            <a:extLst>
              <a:ext uri="{FF2B5EF4-FFF2-40B4-BE49-F238E27FC236}">
                <a16:creationId xmlns:a16="http://schemas.microsoft.com/office/drawing/2014/main" id="{1A582A11-C32D-A74F-E21C-48F913599C69}"/>
              </a:ext>
            </a:extLst>
          </p:cNvPr>
          <p:cNvSpPr>
            <a:spLocks noChangeArrowheads="1"/>
          </p:cNvSpPr>
          <p:nvPr/>
        </p:nvSpPr>
        <p:spPr bwMode="auto">
          <a:xfrm>
            <a:off x="3626599" y="1566358"/>
            <a:ext cx="3505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dirty="0">
                <a:ln w="10541" cmpd="sng">
                  <a:solidFill>
                    <a:schemeClr val="accent1">
                      <a:shade val="88000"/>
                      <a:satMod val="110000"/>
                    </a:schemeClr>
                  </a:solidFill>
                  <a:prstDash val="solid"/>
                </a:ln>
                <a:latin typeface="Constantia (Cuerpo)"/>
              </a:rPr>
              <a:t> </a:t>
            </a:r>
          </a:p>
        </p:txBody>
      </p:sp>
      <p:sp>
        <p:nvSpPr>
          <p:cNvPr id="10" name="Rectangle 1">
            <a:extLst>
              <a:ext uri="{FF2B5EF4-FFF2-40B4-BE49-F238E27FC236}">
                <a16:creationId xmlns:a16="http://schemas.microsoft.com/office/drawing/2014/main" id="{2ACFB4D1-ADAF-2EDA-D49B-A6D74A884329}"/>
              </a:ext>
            </a:extLst>
          </p:cNvPr>
          <p:cNvSpPr>
            <a:spLocks noChangeArrowheads="1"/>
          </p:cNvSpPr>
          <p:nvPr/>
        </p:nvSpPr>
        <p:spPr bwMode="auto">
          <a:xfrm>
            <a:off x="3104213" y="1018824"/>
            <a:ext cx="411207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Fraude /Corrupción / Soborno</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Plan  Anticorrupción  y Atención  de Ciudadano, Conocimiento de la contraparte </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Clausulas /Declaraciones / Compromisos /Gestión  y Monitoreo/ Alertas/  y Reportes.</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Código de Ética- Manual de Conducta Empresarial </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 </a:t>
            </a:r>
          </a:p>
        </p:txBody>
      </p:sp>
      <p:sp>
        <p:nvSpPr>
          <p:cNvPr id="11" name="Rectangle 1">
            <a:extLst>
              <a:ext uri="{FF2B5EF4-FFF2-40B4-BE49-F238E27FC236}">
                <a16:creationId xmlns:a16="http://schemas.microsoft.com/office/drawing/2014/main" id="{C81993C8-C431-405C-9364-1CC390B54A3A}"/>
              </a:ext>
            </a:extLst>
          </p:cNvPr>
          <p:cNvSpPr>
            <a:spLocks noChangeArrowheads="1"/>
          </p:cNvSpPr>
          <p:nvPr/>
        </p:nvSpPr>
        <p:spPr bwMode="auto">
          <a:xfrm>
            <a:off x="4806846" y="4941126"/>
            <a:ext cx="35052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Canal Ético </a:t>
            </a:r>
          </a:p>
          <a:p>
            <a:pPr algn="ct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endParaRP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Multicanal</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Gestión</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Publicidad / Socialización </a:t>
            </a:r>
            <a:endParaRPr lang="es-ES" sz="1400" dirty="0">
              <a:ln w="10541" cmpd="sng">
                <a:solidFill>
                  <a:schemeClr val="accent1">
                    <a:shade val="88000"/>
                    <a:satMod val="110000"/>
                  </a:schemeClr>
                </a:solidFill>
                <a:prstDash val="solid"/>
              </a:ln>
              <a:latin typeface="Constantia (Cuerpo)"/>
            </a:endParaRPr>
          </a:p>
        </p:txBody>
      </p:sp>
      <p:sp>
        <p:nvSpPr>
          <p:cNvPr id="12" name="Rectangle 1">
            <a:extLst>
              <a:ext uri="{FF2B5EF4-FFF2-40B4-BE49-F238E27FC236}">
                <a16:creationId xmlns:a16="http://schemas.microsoft.com/office/drawing/2014/main" id="{82FF81D8-244B-F4C1-1456-5396FF1D3141}"/>
              </a:ext>
            </a:extLst>
          </p:cNvPr>
          <p:cNvSpPr>
            <a:spLocks noChangeArrowheads="1"/>
          </p:cNvSpPr>
          <p:nvPr/>
        </p:nvSpPr>
        <p:spPr bwMode="auto">
          <a:xfrm>
            <a:off x="6711845" y="1073916"/>
            <a:ext cx="3811249"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Gestión Ética :</a:t>
            </a:r>
          </a:p>
          <a:p>
            <a:pPr algn="ctr"/>
            <a:r>
              <a:rPr lang="es-ES" sz="1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Codigo</a:t>
            </a: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 de Ética </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Comité de Ética</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Medición del Clima </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Ético</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Valores </a:t>
            </a:r>
          </a:p>
          <a:p>
            <a:pPr algn="ct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endParaRPr>
          </a:p>
        </p:txBody>
      </p:sp>
      <p:sp>
        <p:nvSpPr>
          <p:cNvPr id="13" name="Rectangle 1">
            <a:extLst>
              <a:ext uri="{FF2B5EF4-FFF2-40B4-BE49-F238E27FC236}">
                <a16:creationId xmlns:a16="http://schemas.microsoft.com/office/drawing/2014/main" id="{C356D790-9295-CF0A-D0E6-899D19184723}"/>
              </a:ext>
            </a:extLst>
          </p:cNvPr>
          <p:cNvSpPr>
            <a:spLocks noChangeArrowheads="1"/>
          </p:cNvSpPr>
          <p:nvPr/>
        </p:nvSpPr>
        <p:spPr bwMode="auto">
          <a:xfrm>
            <a:off x="8686800" y="5048848"/>
            <a:ext cx="3505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Transparencia y Conflicto de </a:t>
            </a:r>
            <a:r>
              <a:rPr lang="es-ES" sz="1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Interes</a:t>
            </a: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endParaRP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Declaración de Transparencia </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Declaración de  Conflicto de Intereses </a:t>
            </a:r>
          </a:p>
          <a:p>
            <a:pPr algn="ctr"/>
            <a:r>
              <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Cuerpo)"/>
              </a:rPr>
              <a:t>Acuerdos Colectivos </a:t>
            </a:r>
          </a:p>
        </p:txBody>
      </p:sp>
    </p:spTree>
    <p:extLst>
      <p:ext uri="{BB962C8B-B14F-4D97-AF65-F5344CB8AC3E}">
        <p14:creationId xmlns:p14="http://schemas.microsoft.com/office/powerpoint/2010/main" val="3258492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66708" y="81109"/>
            <a:ext cx="721821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CO"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Articulo 323 Código Penal</a:t>
            </a:r>
            <a:endPar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uadroTexto 2">
            <a:extLst>
              <a:ext uri="{FF2B5EF4-FFF2-40B4-BE49-F238E27FC236}">
                <a16:creationId xmlns:a16="http://schemas.microsoft.com/office/drawing/2014/main" id="{51A6DF05-7DF3-4EFF-714C-ACCA947841CA}"/>
              </a:ext>
            </a:extLst>
          </p:cNvPr>
          <p:cNvSpPr txBox="1"/>
          <p:nvPr/>
        </p:nvSpPr>
        <p:spPr>
          <a:xfrm>
            <a:off x="166709" y="597378"/>
            <a:ext cx="9478736" cy="1685077"/>
          </a:xfrm>
          <a:prstGeom prst="rect">
            <a:avLst/>
          </a:prstGeom>
          <a:noFill/>
        </p:spPr>
        <p:txBody>
          <a:bodyPr wrap="square">
            <a:spAutoFit/>
          </a:bodyPr>
          <a:lstStyle/>
          <a:p>
            <a:pPr algn="just">
              <a:spcBef>
                <a:spcPts val="900"/>
              </a:spcBef>
            </a:pPr>
            <a:r>
              <a:rPr lang="es-MX" sz="1600" b="1" i="0" dirty="0">
                <a:solidFill>
                  <a:srgbClr val="000000"/>
                </a:solidFill>
                <a:effectLst/>
                <a:latin typeface="Open Sans" panose="020B0606030504020204" pitchFamily="34" charset="0"/>
              </a:rPr>
              <a:t>Lavado de activos.</a:t>
            </a:r>
            <a:r>
              <a:rPr lang="es-MX" sz="1600" b="0" i="0" dirty="0">
                <a:solidFill>
                  <a:srgbClr val="000000"/>
                </a:solidFill>
                <a:effectLst/>
                <a:latin typeface="Open Sans" panose="020B0606030504020204" pitchFamily="34" charset="0"/>
              </a:rPr>
              <a:t> El que </a:t>
            </a:r>
            <a:r>
              <a:rPr lang="es-MX" sz="1600" b="0" i="0" u="sng" dirty="0">
                <a:solidFill>
                  <a:srgbClr val="000000"/>
                </a:solidFill>
                <a:effectLst/>
                <a:latin typeface="Open Sans" panose="020B0606030504020204" pitchFamily="34" charset="0"/>
              </a:rPr>
              <a:t>adquiera, resguarde, invierta, transporte, transforme, almacene, conserve, custodie o administre bienes</a:t>
            </a:r>
            <a:r>
              <a:rPr lang="es-MX" sz="1600" b="0" i="0" dirty="0">
                <a:solidFill>
                  <a:srgbClr val="000000"/>
                </a:solidFill>
                <a:effectLst/>
                <a:latin typeface="Open Sans" panose="020B0606030504020204" pitchFamily="34" charset="0"/>
              </a:rPr>
              <a:t> que tengan su origen mediato o inmediato en actividades de tráfico de migrantes, trata de personas, extorsión, enriquecimiento ilícito, secuestro extorsivo, entre otras</a:t>
            </a:r>
            <a:r>
              <a:rPr lang="es-MX" sz="1600" dirty="0">
                <a:solidFill>
                  <a:srgbClr val="000000"/>
                </a:solidFill>
                <a:latin typeface="Open Sans" panose="020B0606030504020204" pitchFamily="34" charset="0"/>
              </a:rPr>
              <a:t>.</a:t>
            </a:r>
            <a:r>
              <a:rPr lang="es-MX" sz="1600" b="0" i="0" dirty="0">
                <a:solidFill>
                  <a:srgbClr val="000000"/>
                </a:solidFill>
                <a:effectLst/>
                <a:latin typeface="Open Sans" panose="020B0606030504020204" pitchFamily="34" charset="0"/>
              </a:rPr>
              <a:t> </a:t>
            </a:r>
            <a:endParaRPr lang="es-MX" sz="1600" dirty="0">
              <a:solidFill>
                <a:srgbClr val="000000"/>
              </a:solidFill>
              <a:latin typeface="Open Sans" panose="020B0606030504020204" pitchFamily="34" charset="0"/>
            </a:endParaRPr>
          </a:p>
          <a:p>
            <a:pPr algn="just">
              <a:spcBef>
                <a:spcPts val="900"/>
              </a:spcBef>
            </a:pPr>
            <a:r>
              <a:rPr lang="es-MX" sz="1600" b="0" i="0" dirty="0">
                <a:solidFill>
                  <a:srgbClr val="000000"/>
                </a:solidFill>
                <a:effectLst/>
                <a:latin typeface="Open Sans" panose="020B0606030504020204" pitchFamily="34" charset="0"/>
              </a:rPr>
              <a:t>Quien incurra por esa sola conducta, en </a:t>
            </a:r>
            <a:r>
              <a:rPr lang="es-MX" sz="1600" b="1" i="0" dirty="0">
                <a:solidFill>
                  <a:srgbClr val="000000"/>
                </a:solidFill>
                <a:effectLst/>
                <a:latin typeface="Open Sans" panose="020B0606030504020204" pitchFamily="34" charset="0"/>
              </a:rPr>
              <a:t>prisión de diez (10) a treinta (30) años </a:t>
            </a:r>
            <a:r>
              <a:rPr lang="es-MX" sz="1600" b="0" i="0" dirty="0">
                <a:solidFill>
                  <a:srgbClr val="000000"/>
                </a:solidFill>
                <a:effectLst/>
                <a:latin typeface="Open Sans" panose="020B0606030504020204" pitchFamily="34" charset="0"/>
              </a:rPr>
              <a:t>y </a:t>
            </a:r>
            <a:r>
              <a:rPr lang="es-MX" sz="1600" b="1" i="0" dirty="0">
                <a:solidFill>
                  <a:srgbClr val="000000"/>
                </a:solidFill>
                <a:effectLst/>
                <a:latin typeface="Open Sans" panose="020B0606030504020204" pitchFamily="34" charset="0"/>
              </a:rPr>
              <a:t>multa de mil (1.000) a cincuenta mil (50.000) salarios mínimos legales mensuales vigentes</a:t>
            </a:r>
            <a:r>
              <a:rPr lang="es-MX" sz="1600" b="0" i="0" dirty="0">
                <a:solidFill>
                  <a:srgbClr val="000000"/>
                </a:solidFill>
                <a:effectLst/>
                <a:latin typeface="Open Sans" panose="020B0606030504020204" pitchFamily="34" charset="0"/>
              </a:rPr>
              <a:t>.</a:t>
            </a:r>
          </a:p>
        </p:txBody>
      </p:sp>
      <p:sp>
        <p:nvSpPr>
          <p:cNvPr id="2" name="Rectangle 1">
            <a:extLst>
              <a:ext uri="{FF2B5EF4-FFF2-40B4-BE49-F238E27FC236}">
                <a16:creationId xmlns:a16="http://schemas.microsoft.com/office/drawing/2014/main" id="{1C8BFB9B-6DC0-050E-9B2D-A41E01185A51}"/>
              </a:ext>
            </a:extLst>
          </p:cNvPr>
          <p:cNvSpPr>
            <a:spLocks noChangeArrowheads="1"/>
          </p:cNvSpPr>
          <p:nvPr/>
        </p:nvSpPr>
        <p:spPr bwMode="auto">
          <a:xfrm>
            <a:off x="585463" y="2214262"/>
            <a:ext cx="828501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ETAPAS BASICAS PARA EL LAVADO DE ACTIVOS</a:t>
            </a:r>
          </a:p>
        </p:txBody>
      </p:sp>
      <p:graphicFrame>
        <p:nvGraphicFramePr>
          <p:cNvPr id="5" name="Marcador de contenido 6">
            <a:extLst>
              <a:ext uri="{FF2B5EF4-FFF2-40B4-BE49-F238E27FC236}">
                <a16:creationId xmlns:a16="http://schemas.microsoft.com/office/drawing/2014/main" id="{E6070D57-8FF4-F9F0-59A3-13D843B983EA}"/>
              </a:ext>
            </a:extLst>
          </p:cNvPr>
          <p:cNvGraphicFramePr>
            <a:graphicFrameLocks noGrp="1"/>
          </p:cNvGraphicFramePr>
          <p:nvPr>
            <p:ph idx="1"/>
            <p:extLst>
              <p:ext uri="{D42A27DB-BD31-4B8C-83A1-F6EECF244321}">
                <p14:modId xmlns:p14="http://schemas.microsoft.com/office/powerpoint/2010/main" val="496390218"/>
              </p:ext>
            </p:extLst>
          </p:nvPr>
        </p:nvGraphicFramePr>
        <p:xfrm>
          <a:off x="69270" y="2585820"/>
          <a:ext cx="9478735" cy="4640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7277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B5CF1147-9A06-49AC-833F-51201E960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
            <a:ext cx="12192000" cy="7467600"/>
          </a:xfrm>
          <a:prstGeom prst="rect">
            <a:avLst/>
          </a:prstGeom>
        </p:spPr>
      </p:pic>
      <p:sp>
        <p:nvSpPr>
          <p:cNvPr id="14" name="object 5">
            <a:extLst>
              <a:ext uri="{FF2B5EF4-FFF2-40B4-BE49-F238E27FC236}">
                <a16:creationId xmlns:a16="http://schemas.microsoft.com/office/drawing/2014/main" id="{C0C90580-2332-4353-805E-C36572C4A54B}"/>
              </a:ext>
            </a:extLst>
          </p:cNvPr>
          <p:cNvSpPr txBox="1">
            <a:spLocks noGrp="1"/>
          </p:cNvSpPr>
          <p:nvPr>
            <p:ph type="title"/>
          </p:nvPr>
        </p:nvSpPr>
        <p:spPr>
          <a:xfrm>
            <a:off x="893151" y="2627867"/>
            <a:ext cx="5636261"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chemeClr val="bg1"/>
                </a:solidFill>
              </a:rPr>
              <a:t>Chemical</a:t>
            </a:r>
            <a:r>
              <a:rPr sz="2000" b="1" spc="5" dirty="0">
                <a:solidFill>
                  <a:schemeClr val="bg1"/>
                </a:solidFill>
              </a:rPr>
              <a:t> </a:t>
            </a:r>
            <a:r>
              <a:rPr sz="2000" b="1" dirty="0">
                <a:solidFill>
                  <a:schemeClr val="bg1"/>
                </a:solidFill>
              </a:rPr>
              <a:t>Laboratory</a:t>
            </a:r>
            <a:r>
              <a:rPr sz="2000" b="1" spc="-95" dirty="0">
                <a:solidFill>
                  <a:schemeClr val="bg1"/>
                </a:solidFill>
              </a:rPr>
              <a:t> </a:t>
            </a:r>
            <a:r>
              <a:rPr sz="2000" b="1" spc="-20" dirty="0">
                <a:solidFill>
                  <a:schemeClr val="bg1"/>
                </a:solidFill>
              </a:rPr>
              <a:t>S.A.S</a:t>
            </a:r>
            <a:r>
              <a:rPr sz="2000" b="1" spc="-65" dirty="0">
                <a:solidFill>
                  <a:schemeClr val="bg1"/>
                </a:solidFill>
              </a:rPr>
              <a:t> </a:t>
            </a:r>
            <a:r>
              <a:rPr sz="2000" b="1" dirty="0">
                <a:solidFill>
                  <a:schemeClr val="bg1"/>
                </a:solidFill>
              </a:rPr>
              <a:t>-</a:t>
            </a:r>
            <a:r>
              <a:rPr sz="2000" b="1" spc="95" dirty="0">
                <a:solidFill>
                  <a:schemeClr val="bg1"/>
                </a:solidFill>
              </a:rPr>
              <a:t> </a:t>
            </a:r>
            <a:r>
              <a:rPr sz="2000" b="1" spc="45" dirty="0">
                <a:solidFill>
                  <a:schemeClr val="bg1"/>
                </a:solidFill>
              </a:rPr>
              <a:t>ChemiLab</a:t>
            </a:r>
            <a:r>
              <a:rPr sz="2000" b="1" spc="85" dirty="0">
                <a:solidFill>
                  <a:schemeClr val="bg1"/>
                </a:solidFill>
              </a:rPr>
              <a:t> </a:t>
            </a:r>
            <a:r>
              <a:rPr sz="2000" b="1" spc="-10" dirty="0">
                <a:solidFill>
                  <a:schemeClr val="bg1"/>
                </a:solidFill>
              </a:rPr>
              <a:t>S.A.S.</a:t>
            </a:r>
            <a:endParaRPr sz="2000" b="1" dirty="0">
              <a:solidFill>
                <a:schemeClr val="bg1"/>
              </a:solidFill>
            </a:endParaRPr>
          </a:p>
        </p:txBody>
      </p:sp>
      <p:sp>
        <p:nvSpPr>
          <p:cNvPr id="15" name="object 6">
            <a:extLst>
              <a:ext uri="{FF2B5EF4-FFF2-40B4-BE49-F238E27FC236}">
                <a16:creationId xmlns:a16="http://schemas.microsoft.com/office/drawing/2014/main" id="{4A743C46-81B2-4CF2-8F1B-C3C0734078E6}"/>
              </a:ext>
            </a:extLst>
          </p:cNvPr>
          <p:cNvSpPr txBox="1">
            <a:spLocks/>
          </p:cNvSpPr>
          <p:nvPr/>
        </p:nvSpPr>
        <p:spPr>
          <a:xfrm>
            <a:off x="1034008" y="3169785"/>
            <a:ext cx="5788660" cy="2400016"/>
          </a:xfrm>
          <a:prstGeom prst="rect">
            <a:avLst/>
          </a:prstGeom>
        </p:spPr>
        <p:txBody>
          <a:bodyPr vert="horz" wrap="square" lIns="0" tIns="1206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1600"/>
              </a:spcBef>
            </a:pPr>
            <a:endParaRPr lang="es-CO" spc="-10" dirty="0"/>
          </a:p>
          <a:p>
            <a:pPr marL="12700"/>
            <a:r>
              <a:rPr lang="es-CO" spc="-10" dirty="0">
                <a:solidFill>
                  <a:schemeClr val="bg1"/>
                </a:solidFill>
                <a:latin typeface="Bahnschrift Light" panose="020B0502040204020203" pitchFamily="34" charset="0"/>
              </a:rPr>
              <a:t>Dirección:</a:t>
            </a:r>
            <a:r>
              <a:rPr lang="es-CO" spc="-85" dirty="0">
                <a:latin typeface="Bahnschrift Light" panose="020B0502040204020203" pitchFamily="34" charset="0"/>
              </a:rPr>
              <a:t> </a:t>
            </a:r>
            <a:r>
              <a:rPr lang="es-CO" dirty="0">
                <a:solidFill>
                  <a:schemeClr val="accent1">
                    <a:lumMod val="60000"/>
                    <a:lumOff val="40000"/>
                  </a:schemeClr>
                </a:solidFill>
                <a:latin typeface="Bahnschrift Light" panose="020B0502040204020203" pitchFamily="34" charset="0"/>
              </a:rPr>
              <a:t>Carrera</a:t>
            </a:r>
            <a:r>
              <a:rPr lang="es-CO" spc="10" dirty="0">
                <a:solidFill>
                  <a:schemeClr val="accent1">
                    <a:lumMod val="60000"/>
                    <a:lumOff val="40000"/>
                  </a:schemeClr>
                </a:solidFill>
                <a:latin typeface="Bahnschrift Light" panose="020B0502040204020203" pitchFamily="34" charset="0"/>
              </a:rPr>
              <a:t> </a:t>
            </a:r>
            <a:r>
              <a:rPr lang="es-CO" spc="-70" dirty="0">
                <a:solidFill>
                  <a:schemeClr val="accent1">
                    <a:lumMod val="60000"/>
                    <a:lumOff val="40000"/>
                  </a:schemeClr>
                </a:solidFill>
                <a:latin typeface="Bahnschrift Light" panose="020B0502040204020203" pitchFamily="34" charset="0"/>
              </a:rPr>
              <a:t>21</a:t>
            </a:r>
            <a:r>
              <a:rPr lang="es-CO" spc="-204" dirty="0">
                <a:solidFill>
                  <a:schemeClr val="accent1">
                    <a:lumMod val="60000"/>
                    <a:lumOff val="40000"/>
                  </a:schemeClr>
                </a:solidFill>
                <a:latin typeface="Bahnschrift Light" panose="020B0502040204020203" pitchFamily="34" charset="0"/>
              </a:rPr>
              <a:t> </a:t>
            </a:r>
            <a:r>
              <a:rPr lang="es-CO" spc="80" dirty="0">
                <a:solidFill>
                  <a:schemeClr val="accent1">
                    <a:lumMod val="60000"/>
                    <a:lumOff val="40000"/>
                  </a:schemeClr>
                </a:solidFill>
                <a:latin typeface="Bahnschrift Light" panose="020B0502040204020203" pitchFamily="34" charset="0"/>
              </a:rPr>
              <a:t>No</a:t>
            </a:r>
            <a:r>
              <a:rPr lang="es-CO" spc="-105" dirty="0">
                <a:solidFill>
                  <a:schemeClr val="accent1">
                    <a:lumMod val="60000"/>
                    <a:lumOff val="40000"/>
                  </a:schemeClr>
                </a:solidFill>
                <a:latin typeface="Bahnschrift Light" panose="020B0502040204020203" pitchFamily="34" charset="0"/>
              </a:rPr>
              <a:t> </a:t>
            </a:r>
            <a:r>
              <a:rPr lang="es-CO" spc="-25" dirty="0">
                <a:solidFill>
                  <a:schemeClr val="accent1">
                    <a:lumMod val="60000"/>
                    <a:lumOff val="40000"/>
                  </a:schemeClr>
                </a:solidFill>
                <a:latin typeface="Bahnschrift Light" panose="020B0502040204020203" pitchFamily="34" charset="0"/>
              </a:rPr>
              <a:t>195-</a:t>
            </a:r>
            <a:r>
              <a:rPr lang="es-CO" dirty="0">
                <a:solidFill>
                  <a:schemeClr val="accent1">
                    <a:lumMod val="60000"/>
                    <a:lumOff val="40000"/>
                  </a:schemeClr>
                </a:solidFill>
                <a:latin typeface="Bahnschrift Light" panose="020B0502040204020203" pitchFamily="34" charset="0"/>
              </a:rPr>
              <a:t>50.</a:t>
            </a:r>
            <a:r>
              <a:rPr lang="es-CO" spc="-40" dirty="0">
                <a:solidFill>
                  <a:schemeClr val="accent1">
                    <a:lumMod val="60000"/>
                    <a:lumOff val="40000"/>
                  </a:schemeClr>
                </a:solidFill>
                <a:latin typeface="Bahnschrift Light" panose="020B0502040204020203" pitchFamily="34" charset="0"/>
              </a:rPr>
              <a:t> </a:t>
            </a:r>
            <a:r>
              <a:rPr lang="es-CO" spc="-10" dirty="0">
                <a:solidFill>
                  <a:schemeClr val="accent1">
                    <a:lumMod val="60000"/>
                    <a:lumOff val="40000"/>
                  </a:schemeClr>
                </a:solidFill>
                <a:latin typeface="Bahnschrift Light" panose="020B0502040204020203" pitchFamily="34" charset="0"/>
              </a:rPr>
              <a:t>Canaima.</a:t>
            </a:r>
            <a:r>
              <a:rPr lang="es-CO" dirty="0">
                <a:solidFill>
                  <a:schemeClr val="accent1">
                    <a:lumMod val="60000"/>
                    <a:lumOff val="40000"/>
                  </a:schemeClr>
                </a:solidFill>
                <a:latin typeface="Bahnschrift Light" panose="020B0502040204020203" pitchFamily="34" charset="0"/>
              </a:rPr>
              <a:t> Bogotá</a:t>
            </a:r>
            <a:r>
              <a:rPr lang="es-CO" spc="215" dirty="0">
                <a:solidFill>
                  <a:schemeClr val="accent1">
                    <a:lumMod val="60000"/>
                    <a:lumOff val="40000"/>
                  </a:schemeClr>
                </a:solidFill>
                <a:latin typeface="Bahnschrift Light" panose="020B0502040204020203" pitchFamily="34" charset="0"/>
              </a:rPr>
              <a:t> </a:t>
            </a:r>
            <a:r>
              <a:rPr lang="es-CO" spc="-20" dirty="0">
                <a:solidFill>
                  <a:schemeClr val="accent1">
                    <a:lumMod val="60000"/>
                    <a:lumOff val="40000"/>
                  </a:schemeClr>
                </a:solidFill>
                <a:latin typeface="Bahnschrift Light" panose="020B0502040204020203" pitchFamily="34" charset="0"/>
              </a:rPr>
              <a:t>D.C.</a:t>
            </a:r>
            <a:endParaRPr lang="es-CO" dirty="0">
              <a:solidFill>
                <a:schemeClr val="accent1">
                  <a:lumMod val="60000"/>
                  <a:lumOff val="40000"/>
                </a:schemeClr>
              </a:solidFill>
              <a:latin typeface="Bahnschrift Light" panose="020B0502040204020203" pitchFamily="34" charset="0"/>
            </a:endParaRPr>
          </a:p>
          <a:p>
            <a:pPr marL="12700">
              <a:spcBef>
                <a:spcPts val="509"/>
              </a:spcBef>
            </a:pPr>
            <a:r>
              <a:rPr lang="es-CO" spc="-20" dirty="0">
                <a:solidFill>
                  <a:schemeClr val="bg1"/>
                </a:solidFill>
                <a:latin typeface="Bahnschrift Light" panose="020B0502040204020203" pitchFamily="34" charset="0"/>
              </a:rPr>
              <a:t>Teléfono:</a:t>
            </a:r>
            <a:r>
              <a:rPr lang="es-CO" spc="-40" dirty="0">
                <a:solidFill>
                  <a:schemeClr val="bg1"/>
                </a:solidFill>
                <a:latin typeface="Bahnschrift Light" panose="020B0502040204020203" pitchFamily="34" charset="0"/>
              </a:rPr>
              <a:t> </a:t>
            </a:r>
            <a:r>
              <a:rPr lang="es-CO" spc="-100" dirty="0">
                <a:solidFill>
                  <a:schemeClr val="accent1">
                    <a:lumMod val="60000"/>
                    <a:lumOff val="40000"/>
                  </a:schemeClr>
                </a:solidFill>
                <a:latin typeface="Bahnschrift Light" panose="020B0502040204020203" pitchFamily="34" charset="0"/>
              </a:rPr>
              <a:t>(571)</a:t>
            </a:r>
            <a:r>
              <a:rPr lang="es-CO" spc="-270" dirty="0">
                <a:solidFill>
                  <a:schemeClr val="accent1">
                    <a:lumMod val="60000"/>
                    <a:lumOff val="40000"/>
                  </a:schemeClr>
                </a:solidFill>
                <a:latin typeface="Bahnschrift Light" panose="020B0502040204020203" pitchFamily="34" charset="0"/>
              </a:rPr>
              <a:t> </a:t>
            </a:r>
            <a:r>
              <a:rPr lang="es-CO" spc="55" dirty="0">
                <a:solidFill>
                  <a:schemeClr val="accent1">
                    <a:lumMod val="60000"/>
                    <a:lumOff val="40000"/>
                  </a:schemeClr>
                </a:solidFill>
                <a:latin typeface="Bahnschrift Light" panose="020B0502040204020203" pitchFamily="34" charset="0"/>
              </a:rPr>
              <a:t>6702853</a:t>
            </a:r>
            <a:endParaRPr lang="es-CO" dirty="0">
              <a:solidFill>
                <a:schemeClr val="accent1">
                  <a:lumMod val="60000"/>
                  <a:lumOff val="40000"/>
                </a:schemeClr>
              </a:solidFill>
              <a:latin typeface="Bahnschrift Light" panose="020B0502040204020203" pitchFamily="34" charset="0"/>
            </a:endParaRPr>
          </a:p>
          <a:p>
            <a:pPr marL="12700">
              <a:spcBef>
                <a:spcPts val="900"/>
              </a:spcBef>
            </a:pPr>
            <a:r>
              <a:rPr lang="es-CO" spc="-10" dirty="0" err="1">
                <a:solidFill>
                  <a:schemeClr val="bg1"/>
                </a:solidFill>
                <a:latin typeface="Bahnschrift Light" panose="020B0502040204020203" pitchFamily="34" charset="0"/>
              </a:rPr>
              <a:t>Website</a:t>
            </a:r>
            <a:r>
              <a:rPr lang="es-CO" spc="-10" dirty="0">
                <a:solidFill>
                  <a:schemeClr val="bg1"/>
                </a:solidFill>
                <a:latin typeface="Bahnschrift Light" panose="020B0502040204020203" pitchFamily="34" charset="0"/>
              </a:rPr>
              <a:t>:</a:t>
            </a:r>
            <a:r>
              <a:rPr lang="es-CO" spc="-120" dirty="0">
                <a:solidFill>
                  <a:schemeClr val="bg1"/>
                </a:solidFill>
                <a:latin typeface="Bahnschrift Light" panose="020B0502040204020203" pitchFamily="34" charset="0"/>
              </a:rPr>
              <a:t> </a:t>
            </a:r>
            <a:r>
              <a:rPr lang="es-CO" u="heavy" spc="-10" dirty="0">
                <a:solidFill>
                  <a:schemeClr val="accent1">
                    <a:lumMod val="60000"/>
                    <a:lumOff val="40000"/>
                  </a:schemeClr>
                </a:solidFill>
                <a:uFill>
                  <a:solidFill>
                    <a:srgbClr val="0000FF"/>
                  </a:solidFill>
                </a:uFill>
                <a:latin typeface="Bahnschrift Light" panose="020B0502040204020203" pitchFamily="34" charset="0"/>
                <a:hlinkClick r:id="rId3">
                  <a:extLst>
                    <a:ext uri="{A12FA001-AC4F-418D-AE19-62706E023703}">
                      <ahyp:hlinkClr xmlns:ahyp="http://schemas.microsoft.com/office/drawing/2018/hyperlinkcolor" val="tx"/>
                    </a:ext>
                  </a:extLst>
                </a:hlinkClick>
              </a:rPr>
              <a:t>www.chemilab.com.co</a:t>
            </a:r>
            <a:endParaRPr lang="es-CO" dirty="0">
              <a:solidFill>
                <a:schemeClr val="accent1">
                  <a:lumMod val="60000"/>
                  <a:lumOff val="40000"/>
                </a:schemeClr>
              </a:solidFill>
              <a:latin typeface="Bahnschrift Light" panose="020B0502040204020203" pitchFamily="34" charset="0"/>
            </a:endParaRPr>
          </a:p>
          <a:p>
            <a:pPr marL="12700">
              <a:spcBef>
                <a:spcPts val="505"/>
              </a:spcBef>
            </a:pPr>
            <a:r>
              <a:rPr lang="es-CO" spc="-20" dirty="0">
                <a:solidFill>
                  <a:schemeClr val="bg1"/>
                </a:solidFill>
                <a:latin typeface="Bahnschrift Light" panose="020B0502040204020203" pitchFamily="34" charset="0"/>
              </a:rPr>
              <a:t>E-</a:t>
            </a:r>
            <a:r>
              <a:rPr lang="es-CO" spc="-10" dirty="0">
                <a:solidFill>
                  <a:schemeClr val="bg1"/>
                </a:solidFill>
                <a:latin typeface="Bahnschrift Light" panose="020B0502040204020203" pitchFamily="34" charset="0"/>
              </a:rPr>
              <a:t>mail:</a:t>
            </a:r>
            <a:endParaRPr lang="es-CO" dirty="0">
              <a:solidFill>
                <a:schemeClr val="bg1"/>
              </a:solidFill>
              <a:latin typeface="Bahnschrift Light" panose="020B0502040204020203" pitchFamily="34" charset="0"/>
            </a:endParaRPr>
          </a:p>
          <a:p>
            <a:pPr marL="12700">
              <a:spcBef>
                <a:spcPts val="795"/>
              </a:spcBef>
            </a:pPr>
            <a:r>
              <a:rPr lang="es-CO" u="sng" spc="-10" dirty="0">
                <a:solidFill>
                  <a:schemeClr val="accent1">
                    <a:lumMod val="60000"/>
                    <a:lumOff val="40000"/>
                  </a:schemeClr>
                </a:solidFill>
                <a:uFill>
                  <a:solidFill>
                    <a:srgbClr val="0000FF"/>
                  </a:solidFill>
                </a:uFill>
                <a:latin typeface="Bahnschrift Light" panose="020B0502040204020203" pitchFamily="34" charset="0"/>
              </a:rPr>
              <a:t>eticayconducta@chemilab.com.co</a:t>
            </a:r>
          </a:p>
          <a:p>
            <a:pPr marL="12700">
              <a:spcBef>
                <a:spcPts val="795"/>
              </a:spcBef>
            </a:pPr>
            <a:r>
              <a:rPr lang="es-CO" u="sng" spc="-10" dirty="0">
                <a:solidFill>
                  <a:schemeClr val="accent1">
                    <a:lumMod val="60000"/>
                    <a:lumOff val="40000"/>
                  </a:schemeClr>
                </a:solidFill>
                <a:uFill>
                  <a:solidFill>
                    <a:srgbClr val="0000FF"/>
                  </a:solidFill>
                </a:uFill>
                <a:latin typeface="Bahnschrift Light" panose="020B0502040204020203" pitchFamily="34" charset="0"/>
              </a:rPr>
              <a:t>pqrsagrilafty.ptee@chemilab.com.co</a:t>
            </a:r>
            <a:endParaRPr lang="es-CO" dirty="0">
              <a:solidFill>
                <a:schemeClr val="accent1">
                  <a:lumMod val="60000"/>
                  <a:lumOff val="40000"/>
                </a:schemeClr>
              </a:solidFill>
              <a:latin typeface="Bahnschrift Light" panose="020B0502040204020203" pitchFamily="34" charset="0"/>
            </a:endParaRPr>
          </a:p>
        </p:txBody>
      </p:sp>
      <p:sp>
        <p:nvSpPr>
          <p:cNvPr id="16" name="object 3">
            <a:extLst>
              <a:ext uri="{FF2B5EF4-FFF2-40B4-BE49-F238E27FC236}">
                <a16:creationId xmlns:a16="http://schemas.microsoft.com/office/drawing/2014/main" id="{BE588E7F-CA5A-48FB-A0D5-91983B94DE00}"/>
              </a:ext>
            </a:extLst>
          </p:cNvPr>
          <p:cNvSpPr txBox="1"/>
          <p:nvPr/>
        </p:nvSpPr>
        <p:spPr>
          <a:xfrm>
            <a:off x="1034008" y="6034176"/>
            <a:ext cx="1977391" cy="321242"/>
          </a:xfrm>
          <a:prstGeom prst="rect">
            <a:avLst/>
          </a:prstGeom>
        </p:spPr>
        <p:txBody>
          <a:bodyPr vert="horz" wrap="square" lIns="0" tIns="13335" rIns="0" bIns="0" rtlCol="0">
            <a:spAutoFit/>
          </a:bodyPr>
          <a:lstStyle/>
          <a:p>
            <a:pPr marL="12700">
              <a:lnSpc>
                <a:spcPct val="100000"/>
              </a:lnSpc>
              <a:spcBef>
                <a:spcPts val="105"/>
              </a:spcBef>
            </a:pPr>
            <a:r>
              <a:rPr sz="2000" b="1" spc="-40" dirty="0">
                <a:solidFill>
                  <a:srgbClr val="FFFFFF"/>
                </a:solidFill>
                <a:latin typeface="Trebuchet MS"/>
                <a:cs typeface="Trebuchet MS"/>
              </a:rPr>
              <a:t>CONT</a:t>
            </a:r>
            <a:r>
              <a:rPr lang="es-ES" sz="2000" b="1" spc="-40" dirty="0">
                <a:solidFill>
                  <a:srgbClr val="FFFFFF"/>
                </a:solidFill>
                <a:latin typeface="Trebuchet MS"/>
                <a:cs typeface="Trebuchet MS"/>
              </a:rPr>
              <a:t>Á</a:t>
            </a:r>
            <a:r>
              <a:rPr sz="2000" b="1" spc="-40" dirty="0">
                <a:solidFill>
                  <a:srgbClr val="FFFFFF"/>
                </a:solidFill>
                <a:latin typeface="Trebuchet MS"/>
                <a:cs typeface="Trebuchet MS"/>
              </a:rPr>
              <a:t>CTENOS</a:t>
            </a:r>
            <a:endParaRPr sz="2000" b="1" dirty="0">
              <a:latin typeface="Trebuchet MS"/>
              <a:cs typeface="Trebuchet MS"/>
            </a:endParaRPr>
          </a:p>
        </p:txBody>
      </p:sp>
      <p:pic>
        <p:nvPicPr>
          <p:cNvPr id="6" name="Imagen 5">
            <a:extLst>
              <a:ext uri="{FF2B5EF4-FFF2-40B4-BE49-F238E27FC236}">
                <a16:creationId xmlns:a16="http://schemas.microsoft.com/office/drawing/2014/main" id="{8045BB1E-F858-489F-A5F4-4E3F01696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183310"/>
            <a:ext cx="2133418" cy="24919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87932" y="56111"/>
            <a:ext cx="72182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CO"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Organismos Internacionales que luchan contra LA/FT/FPADM</a:t>
            </a:r>
            <a:endPar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10 CuadroTexto"/>
          <p:cNvSpPr txBox="1"/>
          <p:nvPr/>
        </p:nvSpPr>
        <p:spPr>
          <a:xfrm>
            <a:off x="1600650" y="1346607"/>
            <a:ext cx="7252405" cy="1754326"/>
          </a:xfrm>
          <a:prstGeom prst="rect">
            <a:avLst/>
          </a:prstGeom>
          <a:noFill/>
        </p:spPr>
        <p:txBody>
          <a:bodyPr wrap="square" rtlCol="0">
            <a:spAutoFit/>
          </a:bodyPr>
          <a:lstStyle/>
          <a:p>
            <a:pPr marL="285750" indent="-285750">
              <a:buFont typeface="Wingdings" pitchFamily="2" charset="2"/>
              <a:buChar char="Ø"/>
            </a:pPr>
            <a:r>
              <a:rPr lang="es-CO" dirty="0">
                <a:latin typeface="Arial Rounded MT Bold" pitchFamily="34" charset="0"/>
              </a:rPr>
              <a:t>GRUPO DE ACCIÓN FINANCIERA INTERNACIONAL GAFI (G-7) -1989.</a:t>
            </a:r>
          </a:p>
          <a:p>
            <a:endParaRPr lang="es-CO" dirty="0">
              <a:latin typeface="Arial Rounded MT Bold" pitchFamily="34" charset="0"/>
            </a:endParaRPr>
          </a:p>
          <a:p>
            <a:pPr algn="just"/>
            <a:r>
              <a:rPr lang="es-CO" dirty="0">
                <a:latin typeface="Arial Rounded MT Bold" pitchFamily="34" charset="0"/>
              </a:rPr>
              <a:t>Grupo de Acción Financiera Internacional sobre el blanqueo de capitales, establecido en 1989 por el G7, y en abril de 1990 dio a conocer sus Cuarenta Recomendaciones.</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8" y="1346607"/>
            <a:ext cx="15090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8 Marcador de contenido"/>
          <p:cNvGraphicFramePr>
            <a:graphicFrameLocks noGrp="1"/>
          </p:cNvGraphicFramePr>
          <p:nvPr>
            <p:ph idx="1"/>
            <p:extLst>
              <p:ext uri="{D42A27DB-BD31-4B8C-83A1-F6EECF244321}">
                <p14:modId xmlns:p14="http://schemas.microsoft.com/office/powerpoint/2010/main" val="474464648"/>
              </p:ext>
            </p:extLst>
          </p:nvPr>
        </p:nvGraphicFramePr>
        <p:xfrm>
          <a:off x="110837" y="2887098"/>
          <a:ext cx="8368146" cy="39344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99377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87932" y="56111"/>
            <a:ext cx="72182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Organismos Nacionales que luchan contra LA/FT/FPADM</a:t>
            </a:r>
          </a:p>
        </p:txBody>
      </p:sp>
      <p:sp>
        <p:nvSpPr>
          <p:cNvPr id="8" name="7 Marcador de texto"/>
          <p:cNvSpPr txBox="1">
            <a:spLocks/>
          </p:cNvSpPr>
          <p:nvPr/>
        </p:nvSpPr>
        <p:spPr>
          <a:xfrm>
            <a:off x="395536" y="1573202"/>
            <a:ext cx="4040188" cy="12137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CO" sz="2000" dirty="0">
                <a:latin typeface="Constantia (Cuerpo)"/>
              </a:rPr>
              <a:t>UIAF Unidad de Información y Análisis Financiero.</a:t>
            </a:r>
          </a:p>
          <a:p>
            <a:pPr algn="ctr"/>
            <a:r>
              <a:rPr lang="es-CO" sz="2000" dirty="0">
                <a:latin typeface="Constantia (Cuerpo)"/>
              </a:rPr>
              <a:t>Ley 526 de 1999</a:t>
            </a:r>
          </a:p>
        </p:txBody>
      </p:sp>
      <p:sp>
        <p:nvSpPr>
          <p:cNvPr id="9" name="7 Marcador de texto"/>
          <p:cNvSpPr txBox="1">
            <a:spLocks/>
          </p:cNvSpPr>
          <p:nvPr/>
        </p:nvSpPr>
        <p:spPr>
          <a:xfrm>
            <a:off x="4589346" y="1631349"/>
            <a:ext cx="4554654" cy="121371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CO" sz="2000" dirty="0">
                <a:latin typeface="Constantia (Cuerpo)"/>
              </a:rPr>
              <a:t>FISCALIA GENERAL DE LA NACION Nació en 1991 con la promulgación de la nueva Constitución Política y empezó a operar el 1 de julio de 1992</a:t>
            </a:r>
          </a:p>
        </p:txBody>
      </p:sp>
      <p:pic>
        <p:nvPicPr>
          <p:cNvPr id="10" name="12 Marcador de contenido"/>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799874" y="3163022"/>
            <a:ext cx="3292475" cy="3292475"/>
          </a:xfrm>
          <a:prstGeom prst="rect">
            <a:avLst/>
          </a:prstGeom>
        </p:spPr>
      </p:pic>
      <p:pic>
        <p:nvPicPr>
          <p:cNvPr id="11" name="13 Marcador de contenido"/>
          <p:cNvPicPr>
            <a:picLocks noGrp="1" noChangeAspect="1"/>
          </p:cNvPicPr>
          <p:nvPr>
            <p:ph sz="quarter" idx="4294967295"/>
          </p:nvPr>
        </p:nvPicPr>
        <p:blipFill>
          <a:blip r:embed="rId5" cstate="print">
            <a:extLst>
              <a:ext uri="{28A0092B-C50C-407E-A947-70E740481C1C}">
                <a14:useLocalDpi xmlns:a14="http://schemas.microsoft.com/office/drawing/2010/main" val="0"/>
              </a:ext>
            </a:extLst>
          </a:blip>
          <a:stretch>
            <a:fillRect/>
          </a:stretch>
        </p:blipFill>
        <p:spPr>
          <a:xfrm>
            <a:off x="5292080" y="3005155"/>
            <a:ext cx="2948860" cy="3454563"/>
          </a:xfrm>
          <a:prstGeom prst="rect">
            <a:avLst/>
          </a:prstGeom>
        </p:spPr>
      </p:pic>
    </p:spTree>
    <p:extLst>
      <p:ext uri="{BB962C8B-B14F-4D97-AF65-F5344CB8AC3E}">
        <p14:creationId xmlns:p14="http://schemas.microsoft.com/office/powerpoint/2010/main" val="796196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49382" y="118625"/>
            <a:ext cx="8068707"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NORMA Y RIESGOS QUE TIENE CHEMILAB AL SER USADA EN OPERACIONES DE LAVADO DE ACTIVOS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29753777"/>
              </p:ext>
            </p:extLst>
          </p:nvPr>
        </p:nvGraphicFramePr>
        <p:xfrm>
          <a:off x="249383" y="2358998"/>
          <a:ext cx="8229600" cy="438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upo 1">
            <a:extLst>
              <a:ext uri="{FF2B5EF4-FFF2-40B4-BE49-F238E27FC236}">
                <a16:creationId xmlns:a16="http://schemas.microsoft.com/office/drawing/2014/main" id="{DC5175A1-9C7E-A621-DA7B-4E64F699620D}"/>
              </a:ext>
            </a:extLst>
          </p:cNvPr>
          <p:cNvGrpSpPr/>
          <p:nvPr/>
        </p:nvGrpSpPr>
        <p:grpSpPr>
          <a:xfrm>
            <a:off x="249384" y="1315462"/>
            <a:ext cx="8835622" cy="920757"/>
            <a:chOff x="675864" y="4766403"/>
            <a:chExt cx="7983299" cy="920757"/>
          </a:xfrm>
        </p:grpSpPr>
        <p:sp>
          <p:nvSpPr>
            <p:cNvPr id="3" name="Rectángulo 2">
              <a:extLst>
                <a:ext uri="{FF2B5EF4-FFF2-40B4-BE49-F238E27FC236}">
                  <a16:creationId xmlns:a16="http://schemas.microsoft.com/office/drawing/2014/main" id="{D6D84420-E4EB-D0E7-323B-AA6771D53DC9}"/>
                </a:ext>
              </a:extLst>
            </p:cNvPr>
            <p:cNvSpPr/>
            <p:nvPr/>
          </p:nvSpPr>
          <p:spPr>
            <a:xfrm>
              <a:off x="675864" y="4766403"/>
              <a:ext cx="7983299" cy="9207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4" name="CuadroTexto 3">
              <a:extLst>
                <a:ext uri="{FF2B5EF4-FFF2-40B4-BE49-F238E27FC236}">
                  <a16:creationId xmlns:a16="http://schemas.microsoft.com/office/drawing/2014/main" id="{5CAB4D5A-22EA-C6C1-426D-3E21B0623D4C}"/>
                </a:ext>
              </a:extLst>
            </p:cNvPr>
            <p:cNvSpPr txBox="1"/>
            <p:nvPr/>
          </p:nvSpPr>
          <p:spPr>
            <a:xfrm>
              <a:off x="675864" y="4766403"/>
              <a:ext cx="7983299" cy="920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0851" tIns="38100" rIns="38100" bIns="38100" numCol="1" spcCol="1270" anchor="ctr" anchorCtr="0">
              <a:noAutofit/>
            </a:bodyPr>
            <a:lstStyle/>
            <a:p>
              <a:pPr marL="0" lvl="0" indent="0" algn="l" defTabSz="666750">
                <a:lnSpc>
                  <a:spcPct val="90000"/>
                </a:lnSpc>
                <a:spcBef>
                  <a:spcPct val="0"/>
                </a:spcBef>
                <a:spcAft>
                  <a:spcPct val="35000"/>
                </a:spcAft>
                <a:buNone/>
              </a:pPr>
              <a:r>
                <a:rPr lang="es-CO" sz="1500" kern="1200" dirty="0">
                  <a:latin typeface="Constantia (Cuerpo)"/>
                </a:rPr>
                <a:t>Circular Externa No. 100-000016 de 2020 de la Superintendencia de Sociedades: Prevención del Riesgo de Lavado de Activos, Financiación del Terrorismo y Financiación de la Proliferación de Armas de Destrucción Masiva (LA/FT/</a:t>
              </a:r>
              <a:r>
                <a:rPr lang="es-ES" sz="1500" kern="1200" dirty="0">
                  <a:latin typeface="Constantia (Cuerpo)"/>
                </a:rPr>
                <a:t>FPADM</a:t>
              </a:r>
              <a:r>
                <a:rPr lang="es-CO" sz="1500" kern="1200" dirty="0">
                  <a:latin typeface="Constantia (Cuerpo)"/>
                </a:rPr>
                <a:t>).</a:t>
              </a:r>
            </a:p>
          </p:txBody>
        </p:sp>
      </p:grpSp>
    </p:spTree>
    <p:extLst>
      <p:ext uri="{BB962C8B-B14F-4D97-AF65-F5344CB8AC3E}">
        <p14:creationId xmlns:p14="http://schemas.microsoft.com/office/powerpoint/2010/main" val="3516780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402435" y="24351"/>
            <a:ext cx="78832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CO"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¿QUÉ ES UN ROS?</a:t>
            </a:r>
            <a:endPar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6 Marcador de texto"/>
          <p:cNvSpPr txBox="1">
            <a:spLocks/>
          </p:cNvSpPr>
          <p:nvPr/>
        </p:nvSpPr>
        <p:spPr>
          <a:xfrm>
            <a:off x="107504" y="601538"/>
            <a:ext cx="6735748" cy="254131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CO" sz="1800" b="1" dirty="0">
                <a:latin typeface="Arial Black" pitchFamily="34" charset="0"/>
              </a:rPr>
              <a:t>Reporte de operación (es) sospechosa (S)</a:t>
            </a:r>
          </a:p>
          <a:p>
            <a:pPr algn="just"/>
            <a:endParaRPr lang="es-CO" sz="1800" b="1" dirty="0">
              <a:effectLst>
                <a:outerShdw blurRad="38100" dist="38100" dir="2700000" algn="tl">
                  <a:srgbClr val="000000">
                    <a:alpha val="43137"/>
                  </a:srgbClr>
                </a:outerShdw>
              </a:effectLst>
              <a:latin typeface="Arial Black" pitchFamily="34" charset="0"/>
            </a:endParaRPr>
          </a:p>
          <a:p>
            <a:pPr marL="0" indent="0" algn="just">
              <a:buNone/>
            </a:pPr>
            <a:r>
              <a:rPr lang="es-CO" sz="1700" dirty="0">
                <a:latin typeface="Constantia (Cuerpo)"/>
              </a:rPr>
              <a:t>Es la comunicación mediante la cual los sujetos obligados reportan cualquier hecho u operación con independencia de su cuantía, por hechos o situaciones que posiblemente están relacionadas con el lavado de activos o la financiación del terrorismo. No se requiere la certeza de tales situaciones para efectuar el reporte correspondiente, el ROS no constituye denuncia penal y es absolutamente reservado conforme a la Ley. Debe ser reportado a la UIAF (Unidad de Información y Análisis Financiero).</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538" y="1076632"/>
            <a:ext cx="2419446" cy="207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EC3806D-199B-2214-EEBE-20A3E40A4EF3}"/>
              </a:ext>
            </a:extLst>
          </p:cNvPr>
          <p:cNvSpPr>
            <a:spLocks noChangeArrowheads="1"/>
          </p:cNvSpPr>
          <p:nvPr/>
        </p:nvSpPr>
        <p:spPr bwMode="auto">
          <a:xfrm>
            <a:off x="69271" y="3379386"/>
            <a:ext cx="828501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 ES LA FINANCIACIÓN DEL TERRORISMO?</a:t>
            </a:r>
          </a:p>
        </p:txBody>
      </p:sp>
      <p:sp>
        <p:nvSpPr>
          <p:cNvPr id="3" name="Marcador de texto 2">
            <a:extLst>
              <a:ext uri="{FF2B5EF4-FFF2-40B4-BE49-F238E27FC236}">
                <a16:creationId xmlns:a16="http://schemas.microsoft.com/office/drawing/2014/main" id="{4A45788C-50C6-BF29-1DE9-EB0A9020933F}"/>
              </a:ext>
            </a:extLst>
          </p:cNvPr>
          <p:cNvSpPr txBox="1">
            <a:spLocks/>
          </p:cNvSpPr>
          <p:nvPr/>
        </p:nvSpPr>
        <p:spPr>
          <a:xfrm>
            <a:off x="107504" y="4096899"/>
            <a:ext cx="8490806" cy="23628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CO" sz="1800" dirty="0">
                <a:latin typeface="Constantia (Cuerpo)"/>
              </a:rPr>
              <a:t>Artículo 345 del Código Penal - “El que directa o indirectamente </a:t>
            </a:r>
            <a:r>
              <a:rPr lang="es-CO" sz="1800" u="sng" dirty="0">
                <a:latin typeface="Constantia (Cuerpo)"/>
              </a:rPr>
              <a:t>provea, recolecte, entregue, reciba, administre, aporte, custodie o guarde fondos, bienes o recursos</a:t>
            </a:r>
            <a:r>
              <a:rPr lang="es-CO" sz="1800" dirty="0">
                <a:latin typeface="Constantia (Cuerpo)"/>
              </a:rPr>
              <a:t>, o realice cualquier otro acto que promueva, organice, apoye, mantenga, financie o sostenga económicamente a grupos de delincuencia organizada, grupos armados al margen de la ley o a sus integrantes, o a grupos terroristas nacionales o extranjeros, o a terroristas nacionales o extranjeros, o a actividades terroristas, incurrirá en prisión de </a:t>
            </a:r>
            <a:r>
              <a:rPr lang="es-CO" sz="1800" b="1" dirty="0">
                <a:latin typeface="Constantia (Cuerpo)"/>
              </a:rPr>
              <a:t>trece (13) a veintidós (22) años </a:t>
            </a:r>
            <a:r>
              <a:rPr lang="es-CO" sz="1800" dirty="0">
                <a:latin typeface="Constantia (Cuerpo)"/>
              </a:rPr>
              <a:t>y multa de </a:t>
            </a:r>
            <a:r>
              <a:rPr lang="es-CO" sz="1800" b="1" dirty="0">
                <a:latin typeface="Constantia (Cuerpo)"/>
              </a:rPr>
              <a:t>mil trescientos (1.300) a quince mil (15.000)</a:t>
            </a:r>
            <a:r>
              <a:rPr lang="es-CO" sz="1800" dirty="0">
                <a:latin typeface="Constantia (Cuerpo)"/>
              </a:rPr>
              <a:t> salarios mínimos legales mensuales vigentes.”</a:t>
            </a:r>
          </a:p>
        </p:txBody>
      </p:sp>
      <p:pic>
        <p:nvPicPr>
          <p:cNvPr id="4" name="Marcador de contenido 5">
            <a:extLst>
              <a:ext uri="{FF2B5EF4-FFF2-40B4-BE49-F238E27FC236}">
                <a16:creationId xmlns:a16="http://schemas.microsoft.com/office/drawing/2014/main" id="{415002DD-2D27-A2B3-A135-ED54DEE9057E}"/>
              </a:ext>
            </a:extLst>
          </p:cNvPr>
          <p:cNvPicPr>
            <a:picLocks noGrp="1" noChangeAspect="1"/>
          </p:cNvPicPr>
          <p:nvPr>
            <p:ph sz="half" idx="1"/>
          </p:nvPr>
        </p:nvPicPr>
        <p:blipFill>
          <a:blip r:embed="rId5"/>
          <a:stretch>
            <a:fillRect/>
          </a:stretch>
        </p:blipFill>
        <p:spPr>
          <a:xfrm>
            <a:off x="9798567" y="4554315"/>
            <a:ext cx="2285929" cy="2207360"/>
          </a:xfrm>
          <a:prstGeom prst="rect">
            <a:avLst/>
          </a:prstGeom>
        </p:spPr>
      </p:pic>
    </p:spTree>
    <p:extLst>
      <p:ext uri="{BB962C8B-B14F-4D97-AF65-F5344CB8AC3E}">
        <p14:creationId xmlns:p14="http://schemas.microsoft.com/office/powerpoint/2010/main" val="3224296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9271" y="139241"/>
            <a:ext cx="73429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¿QUÉ BUSCAN LOS FINANCIADORES DEL TERRORISMO?</a:t>
            </a:r>
          </a:p>
        </p:txBody>
      </p:sp>
      <p:sp>
        <p:nvSpPr>
          <p:cNvPr id="5" name="Marcador de contenido 2"/>
          <p:cNvSpPr txBox="1">
            <a:spLocks/>
          </p:cNvSpPr>
          <p:nvPr/>
        </p:nvSpPr>
        <p:spPr>
          <a:xfrm>
            <a:off x="69271" y="1193300"/>
            <a:ext cx="9136462" cy="8454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O" sz="1800" dirty="0"/>
              <a:t>Ayudar a los terroristas a realizar acciones en contra de la sociedad, o suministrarles insumos de uso diario.</a:t>
            </a:r>
          </a:p>
        </p:txBody>
      </p:sp>
      <p:pic>
        <p:nvPicPr>
          <p:cNvPr id="3" name="Imagen 2"/>
          <p:cNvPicPr>
            <a:picLocks noChangeAspect="1"/>
          </p:cNvPicPr>
          <p:nvPr/>
        </p:nvPicPr>
        <p:blipFill>
          <a:blip r:embed="rId4"/>
          <a:stretch>
            <a:fillRect/>
          </a:stretch>
        </p:blipFill>
        <p:spPr>
          <a:xfrm>
            <a:off x="209356" y="1805597"/>
            <a:ext cx="8451450" cy="4830730"/>
          </a:xfrm>
          <a:prstGeom prst="rect">
            <a:avLst/>
          </a:prstGeom>
        </p:spPr>
      </p:pic>
    </p:spTree>
    <p:extLst>
      <p:ext uri="{BB962C8B-B14F-4D97-AF65-F5344CB8AC3E}">
        <p14:creationId xmlns:p14="http://schemas.microsoft.com/office/powerpoint/2010/main" val="812198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9271" y="277786"/>
            <a:ext cx="73429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DIFERENCIAS ENTRE LAVADO DE ACTIVOS Y FINANCIACIÓN AL TERRORISMO </a:t>
            </a:r>
          </a:p>
        </p:txBody>
      </p:sp>
      <p:pic>
        <p:nvPicPr>
          <p:cNvPr id="4" name="Imagen 3">
            <a:extLst>
              <a:ext uri="{FF2B5EF4-FFF2-40B4-BE49-F238E27FC236}">
                <a16:creationId xmlns:a16="http://schemas.microsoft.com/office/drawing/2014/main" id="{0A450279-059E-CAD7-1BC6-172F8A0A6499}"/>
              </a:ext>
            </a:extLst>
          </p:cNvPr>
          <p:cNvPicPr>
            <a:picLocks noChangeAspect="1"/>
          </p:cNvPicPr>
          <p:nvPr/>
        </p:nvPicPr>
        <p:blipFill>
          <a:blip r:embed="rId4"/>
          <a:stretch>
            <a:fillRect/>
          </a:stretch>
        </p:blipFill>
        <p:spPr>
          <a:xfrm>
            <a:off x="275768" y="1825644"/>
            <a:ext cx="8131393" cy="4079159"/>
          </a:xfrm>
          <a:prstGeom prst="rect">
            <a:avLst/>
          </a:prstGeom>
        </p:spPr>
      </p:pic>
    </p:spTree>
    <p:extLst>
      <p:ext uri="{BB962C8B-B14F-4D97-AF65-F5344CB8AC3E}">
        <p14:creationId xmlns:p14="http://schemas.microsoft.com/office/powerpoint/2010/main" val="4189788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54523" y="582999"/>
            <a:ext cx="734291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REQUISITOS</a:t>
            </a:r>
          </a:p>
        </p:txBody>
      </p:sp>
      <p:graphicFrame>
        <p:nvGraphicFramePr>
          <p:cNvPr id="6" name="Marcador de contenido 4">
            <a:extLst>
              <a:ext uri="{FF2B5EF4-FFF2-40B4-BE49-F238E27FC236}">
                <a16:creationId xmlns:a16="http://schemas.microsoft.com/office/drawing/2014/main" id="{2D8FEDED-8C6C-4C6E-8B6C-69B16FD05F0D}"/>
              </a:ext>
            </a:extLst>
          </p:cNvPr>
          <p:cNvGraphicFramePr>
            <a:graphicFrameLocks/>
          </p:cNvGraphicFramePr>
          <p:nvPr>
            <p:extLst>
              <p:ext uri="{D42A27DB-BD31-4B8C-83A1-F6EECF244321}">
                <p14:modId xmlns:p14="http://schemas.microsoft.com/office/powerpoint/2010/main" val="2174601156"/>
              </p:ext>
            </p:extLst>
          </p:nvPr>
        </p:nvGraphicFramePr>
        <p:xfrm>
          <a:off x="0" y="1484605"/>
          <a:ext cx="9144000" cy="4899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C990B011-2B06-01B1-FB87-71404A45B34D}"/>
              </a:ext>
            </a:extLst>
          </p:cNvPr>
          <p:cNvSpPr>
            <a:spLocks noChangeArrowheads="1"/>
          </p:cNvSpPr>
          <p:nvPr/>
        </p:nvSpPr>
        <p:spPr bwMode="auto">
          <a:xfrm>
            <a:off x="221671" y="86471"/>
            <a:ext cx="734291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OFICIAL DE CUMPLIMIENTO</a:t>
            </a:r>
          </a:p>
        </p:txBody>
      </p:sp>
    </p:spTree>
    <p:extLst>
      <p:ext uri="{BB962C8B-B14F-4D97-AF65-F5344CB8AC3E}">
        <p14:creationId xmlns:p14="http://schemas.microsoft.com/office/powerpoint/2010/main" val="3189232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3536</TotalTime>
  <Words>1662</Words>
  <Application>Microsoft Office PowerPoint</Application>
  <PresentationFormat>Panorámica</PresentationFormat>
  <Paragraphs>145</Paragraphs>
  <Slides>20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vt:i4>
      </vt:variant>
    </vt:vector>
  </HeadingPairs>
  <TitlesOfParts>
    <vt:vector size="32" baseType="lpstr">
      <vt:lpstr>Algerian</vt:lpstr>
      <vt:lpstr>Arial</vt:lpstr>
      <vt:lpstr>Arial Black</vt:lpstr>
      <vt:lpstr>Arial Rounded MT Bold</vt:lpstr>
      <vt:lpstr>Bahnschrift Light</vt:lpstr>
      <vt:lpstr>Calibri</vt:lpstr>
      <vt:lpstr>Century Gothic</vt:lpstr>
      <vt:lpstr>Constantia (Cuerpo)</vt:lpstr>
      <vt:lpstr>Open Sans</vt:lpstr>
      <vt:lpstr>Trebuchet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Chemical Laboratory S.A.S - ChemiLab S.A.S.</vt:lpstr>
    </vt:vector>
  </TitlesOfParts>
  <Company>Gen Interactive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 SUELOS</dc:title>
  <dc:creator>Nestor  Tobar</dc:creator>
  <cp:lastModifiedBy>Admin</cp:lastModifiedBy>
  <cp:revision>137</cp:revision>
  <dcterms:created xsi:type="dcterms:W3CDTF">2014-07-19T14:20:57Z</dcterms:created>
  <dcterms:modified xsi:type="dcterms:W3CDTF">2023-10-16T13:56:11Z</dcterms:modified>
</cp:coreProperties>
</file>